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8" r:id="rId3"/>
    <p:sldId id="289" r:id="rId4"/>
    <p:sldId id="322" r:id="rId5"/>
    <p:sldId id="318" r:id="rId6"/>
    <p:sldId id="319" r:id="rId7"/>
    <p:sldId id="320" r:id="rId8"/>
    <p:sldId id="299" r:id="rId9"/>
    <p:sldId id="301" r:id="rId10"/>
    <p:sldId id="321" r:id="rId11"/>
    <p:sldId id="317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36463"/>
    <a:srgbClr val="2757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0"/>
    <p:restoredTop sz="94708"/>
  </p:normalViewPr>
  <p:slideViewPr>
    <p:cSldViewPr snapToGrid="0" snapToObjects="1">
      <p:cViewPr varScale="1">
        <p:scale>
          <a:sx n="41" d="100"/>
          <a:sy n="41" d="100"/>
        </p:scale>
        <p:origin x="1356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>
            <a:extLst>
              <a:ext uri="{FF2B5EF4-FFF2-40B4-BE49-F238E27FC236}">
                <a16:creationId xmlns:a16="http://schemas.microsoft.com/office/drawing/2014/main" id="{5382CBA3-76FC-D7A2-BB12-75069B9BAF5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libri" charset="0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" name="Zástupný symbol dátumu 2">
            <a:extLst>
              <a:ext uri="{FF2B5EF4-FFF2-40B4-BE49-F238E27FC236}">
                <a16:creationId xmlns:a16="http://schemas.microsoft.com/office/drawing/2014/main" id="{C57BCA14-6CC0-5CF0-4E5E-F6E5FC1FF5E0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766EB726-077C-4723-930A-1E526057E750}" type="datetimeFigureOut">
              <a:rPr lang="sk-SK"/>
              <a:pPr>
                <a:defRPr/>
              </a:pPr>
              <a:t>17. 12. 2022</a:t>
            </a:fld>
            <a:endParaRPr lang="sk-SK"/>
          </a:p>
        </p:txBody>
      </p:sp>
      <p:sp>
        <p:nvSpPr>
          <p:cNvPr id="4" name="Zástupný symbol obrazu snímky 3">
            <a:extLst>
              <a:ext uri="{FF2B5EF4-FFF2-40B4-BE49-F238E27FC236}">
                <a16:creationId xmlns:a16="http://schemas.microsoft.com/office/drawing/2014/main" id="{AE354648-E8F3-8B96-DFEB-DC7C48FF170F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k-SK" noProof="0"/>
          </a:p>
        </p:txBody>
      </p:sp>
      <p:sp>
        <p:nvSpPr>
          <p:cNvPr id="5" name="Zástupný symbol poznámok 4">
            <a:extLst>
              <a:ext uri="{FF2B5EF4-FFF2-40B4-BE49-F238E27FC236}">
                <a16:creationId xmlns:a16="http://schemas.microsoft.com/office/drawing/2014/main" id="{709B6BF9-5A83-2889-67B9-6739B9E355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noProof="0"/>
              <a:t>Upravte štýl predlohy textu.</a:t>
            </a:r>
          </a:p>
          <a:p>
            <a:pPr lvl="1"/>
            <a:r>
              <a:rPr lang="sk-SK" noProof="0"/>
              <a:t>Druhá úroveň</a:t>
            </a:r>
          </a:p>
          <a:p>
            <a:pPr lvl="2"/>
            <a:r>
              <a:rPr lang="sk-SK" noProof="0"/>
              <a:t>Tretia úroveň</a:t>
            </a:r>
          </a:p>
          <a:p>
            <a:pPr lvl="3"/>
            <a:r>
              <a:rPr lang="sk-SK" noProof="0"/>
              <a:t>Štvrtá úroveň</a:t>
            </a:r>
          </a:p>
          <a:p>
            <a:pPr lvl="4"/>
            <a:r>
              <a:rPr lang="sk-SK" noProof="0"/>
              <a:t>Piata úroveň</a:t>
            </a:r>
          </a:p>
        </p:txBody>
      </p:sp>
      <p:sp>
        <p:nvSpPr>
          <p:cNvPr id="6" name="Zástupný symbol päty 5">
            <a:extLst>
              <a:ext uri="{FF2B5EF4-FFF2-40B4-BE49-F238E27FC236}">
                <a16:creationId xmlns:a16="http://schemas.microsoft.com/office/drawing/2014/main" id="{FF49FDDE-4E35-A686-9BE0-A92D97EF913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libri" charset="0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6">
            <a:extLst>
              <a:ext uri="{FF2B5EF4-FFF2-40B4-BE49-F238E27FC236}">
                <a16:creationId xmlns:a16="http://schemas.microsoft.com/office/drawing/2014/main" id="{4772A583-C1F9-6CB2-807F-E71E3C14F56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278248B-08A3-49DF-AE1F-174790E9563F}" type="slidenum">
              <a:rPr lang="sk-SK" altLang="sk-SK"/>
              <a:pPr/>
              <a:t>‹#›</a:t>
            </a:fld>
            <a:endParaRPr lang="sk-SK" alt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C7AA19-478F-E79D-9199-D526B3DA19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A7C8B8-5816-4665-83D4-0FC9F1B55238}" type="datetimeFigureOut">
              <a:rPr lang="en-US"/>
              <a:pPr>
                <a:defRPr/>
              </a:pPr>
              <a:t>12/17/2022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01D0D1-61D7-1520-07C6-5CB194999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6654FD-11B6-9175-86EC-30FD38399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6F3772-CA09-4938-8CF9-33856616FFAC}" type="slidenum">
              <a:rPr lang="en-US" altLang="sk-SK"/>
              <a:pPr/>
              <a:t>‹#›</a:t>
            </a:fld>
            <a:endParaRPr lang="en-US" altLang="sk-SK"/>
          </a:p>
        </p:txBody>
      </p:sp>
    </p:spTree>
    <p:extLst>
      <p:ext uri="{BB962C8B-B14F-4D97-AF65-F5344CB8AC3E}">
        <p14:creationId xmlns:p14="http://schemas.microsoft.com/office/powerpoint/2010/main" val="3187230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FBFCDC-6DE0-38C7-6673-9731E2DE53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28CC64-F77D-40B7-8E7B-456422527A51}" type="datetimeFigureOut">
              <a:rPr lang="en-US"/>
              <a:pPr>
                <a:defRPr/>
              </a:pPr>
              <a:t>12/17/2022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15CCAF-7AEA-D6E3-8083-6769FBD4A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D833B6-919D-C803-5939-016139293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7396F3-2730-4D81-92B9-8D169E73B0E4}" type="slidenum">
              <a:rPr lang="en-US" altLang="sk-SK"/>
              <a:pPr/>
              <a:t>‹#›</a:t>
            </a:fld>
            <a:endParaRPr lang="en-US" altLang="sk-SK"/>
          </a:p>
        </p:txBody>
      </p:sp>
    </p:spTree>
    <p:extLst>
      <p:ext uri="{BB962C8B-B14F-4D97-AF65-F5344CB8AC3E}">
        <p14:creationId xmlns:p14="http://schemas.microsoft.com/office/powerpoint/2010/main" val="1965683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sk-SK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402136-A072-6ABD-31F7-5B5B385DEB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183652-C7EF-4612-A989-ABEB6004902A}" type="datetimeFigureOut">
              <a:rPr lang="en-US"/>
              <a:pPr>
                <a:defRPr/>
              </a:pPr>
              <a:t>12/17/2022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90E9DF-D759-61F5-F25D-66026F3575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CE4ABB-BFB8-7128-8664-33E96EE488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A33778-F2C7-4B0C-A1B3-73F9FF082B6C}" type="slidenum">
              <a:rPr lang="en-US" altLang="sk-SK"/>
              <a:pPr/>
              <a:t>‹#›</a:t>
            </a:fld>
            <a:endParaRPr lang="en-US" altLang="sk-SK"/>
          </a:p>
        </p:txBody>
      </p:sp>
    </p:spTree>
    <p:extLst>
      <p:ext uri="{BB962C8B-B14F-4D97-AF65-F5344CB8AC3E}">
        <p14:creationId xmlns:p14="http://schemas.microsoft.com/office/powerpoint/2010/main" val="579232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507BCE-07BE-262F-5CCB-0B4CB19E7E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B1AA1D-9311-4A66-BCDC-76A571DA7C4D}" type="datetimeFigureOut">
              <a:rPr lang="en-US"/>
              <a:pPr>
                <a:defRPr/>
              </a:pPr>
              <a:t>12/17/2022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5F0A58-FC60-259B-0E24-5C65628FF3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D48058-5B29-E17D-042F-C945320568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9781A6-6C57-4DBF-A1DB-11BFF4C7883D}" type="slidenum">
              <a:rPr lang="en-US" altLang="sk-SK"/>
              <a:pPr/>
              <a:t>‹#›</a:t>
            </a:fld>
            <a:endParaRPr lang="en-US" altLang="sk-SK"/>
          </a:p>
        </p:txBody>
      </p:sp>
    </p:spTree>
    <p:extLst>
      <p:ext uri="{BB962C8B-B14F-4D97-AF65-F5344CB8AC3E}">
        <p14:creationId xmlns:p14="http://schemas.microsoft.com/office/powerpoint/2010/main" val="3275582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6FD36E-85A2-5964-6EAB-7774426219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484ED7-B96F-4133-A488-12A85BE82D17}" type="datetimeFigureOut">
              <a:rPr lang="en-US"/>
              <a:pPr>
                <a:defRPr/>
              </a:pPr>
              <a:t>12/17/2022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A2D678-E582-B730-B243-DB5EC7E1E1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6301CB-5034-7F2B-CEAA-55B6A1B61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ACAC80-71B8-4D86-8393-4A7D4A34441D}" type="slidenum">
              <a:rPr lang="en-US" altLang="sk-SK"/>
              <a:pPr/>
              <a:t>‹#›</a:t>
            </a:fld>
            <a:endParaRPr lang="en-US" altLang="sk-SK"/>
          </a:p>
        </p:txBody>
      </p:sp>
    </p:spTree>
    <p:extLst>
      <p:ext uri="{BB962C8B-B14F-4D97-AF65-F5344CB8AC3E}">
        <p14:creationId xmlns:p14="http://schemas.microsoft.com/office/powerpoint/2010/main" val="1731514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EB2C3D3-79E9-4C71-33D0-661883FDDF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B944E-F2D3-4A00-955B-E92418D2CAD8}" type="datetimeFigureOut">
              <a:rPr lang="en-US"/>
              <a:pPr>
                <a:defRPr/>
              </a:pPr>
              <a:t>12/17/2022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EF9E045-01A5-F3A4-56DB-EDECCF3B03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A705022-1FEC-26F9-CCC6-C79D1D3F55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6E7E7F-6F0C-49C9-A319-FD35746E5219}" type="slidenum">
              <a:rPr lang="en-US" altLang="sk-SK"/>
              <a:pPr/>
              <a:t>‹#›</a:t>
            </a:fld>
            <a:endParaRPr lang="en-US" altLang="sk-SK"/>
          </a:p>
        </p:txBody>
      </p:sp>
    </p:spTree>
    <p:extLst>
      <p:ext uri="{BB962C8B-B14F-4D97-AF65-F5344CB8AC3E}">
        <p14:creationId xmlns:p14="http://schemas.microsoft.com/office/powerpoint/2010/main" val="3017281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sk-SK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EE90EB31-864C-BDD8-DE7E-72B3318E01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3AFECB-DE96-428C-9344-20612276D83C}" type="datetimeFigureOut">
              <a:rPr lang="en-US"/>
              <a:pPr>
                <a:defRPr/>
              </a:pPr>
              <a:t>12/17/2022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8CB420E-EF71-9F44-B9C7-A281B47997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B05849D5-B294-499A-F163-4958A902CA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DC2EAB-040F-4807-91B4-697EB5B34EA8}" type="slidenum">
              <a:rPr lang="en-US" altLang="sk-SK"/>
              <a:pPr/>
              <a:t>‹#›</a:t>
            </a:fld>
            <a:endParaRPr lang="en-US" altLang="sk-SK"/>
          </a:p>
        </p:txBody>
      </p:sp>
    </p:spTree>
    <p:extLst>
      <p:ext uri="{BB962C8B-B14F-4D97-AF65-F5344CB8AC3E}">
        <p14:creationId xmlns:p14="http://schemas.microsoft.com/office/powerpoint/2010/main" val="814962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CE13590A-1D2C-57BA-B72C-6EDDB19E2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D1C480-CB10-4355-A977-EACA7C0321B6}" type="datetimeFigureOut">
              <a:rPr lang="en-US"/>
              <a:pPr>
                <a:defRPr/>
              </a:pPr>
              <a:t>12/17/2022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221003DF-34E0-3DCC-F29D-015CCED147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34DEEFEE-6B75-847E-7C01-E40D07C842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5C482F-62B5-4B7C-897F-F9D8193B07F9}" type="slidenum">
              <a:rPr lang="en-US" altLang="sk-SK"/>
              <a:pPr/>
              <a:t>‹#›</a:t>
            </a:fld>
            <a:endParaRPr lang="en-US" altLang="sk-SK"/>
          </a:p>
        </p:txBody>
      </p:sp>
    </p:spTree>
    <p:extLst>
      <p:ext uri="{BB962C8B-B14F-4D97-AF65-F5344CB8AC3E}">
        <p14:creationId xmlns:p14="http://schemas.microsoft.com/office/powerpoint/2010/main" val="3104546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B1E2873E-B4BD-0BE0-59B9-7A3C6FEB46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F41084-34ED-43C4-AE15-36B3D06A7F6D}" type="datetimeFigureOut">
              <a:rPr lang="en-US"/>
              <a:pPr>
                <a:defRPr/>
              </a:pPr>
              <a:t>12/17/2022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DCC0EB9E-A952-6FCB-E7D0-4033B796F0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7EF4D4C9-E80A-6ED7-5F4A-BED479678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EB19DD-F712-44CA-8166-819BC39E6870}" type="slidenum">
              <a:rPr lang="en-US" altLang="sk-SK"/>
              <a:pPr/>
              <a:t>‹#›</a:t>
            </a:fld>
            <a:endParaRPr lang="en-US" altLang="sk-SK"/>
          </a:p>
        </p:txBody>
      </p:sp>
    </p:spTree>
    <p:extLst>
      <p:ext uri="{BB962C8B-B14F-4D97-AF65-F5344CB8AC3E}">
        <p14:creationId xmlns:p14="http://schemas.microsoft.com/office/powerpoint/2010/main" val="3849115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B405E20-0B80-5DA2-348C-3FA28804B4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03360A-C658-483C-B579-F4339B5FA799}" type="datetimeFigureOut">
              <a:rPr lang="en-US"/>
              <a:pPr>
                <a:defRPr/>
              </a:pPr>
              <a:t>12/17/2022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F5EA9A7-F9C7-BDD9-B55D-2362AC3388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5D12483-0269-1002-FD0E-ACA931174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DC356F-5F58-45B1-9E51-6A381E0A5592}" type="slidenum">
              <a:rPr lang="en-US" altLang="sk-SK"/>
              <a:pPr/>
              <a:t>‹#›</a:t>
            </a:fld>
            <a:endParaRPr lang="en-US" altLang="sk-SK"/>
          </a:p>
        </p:txBody>
      </p:sp>
    </p:spTree>
    <p:extLst>
      <p:ext uri="{BB962C8B-B14F-4D97-AF65-F5344CB8AC3E}">
        <p14:creationId xmlns:p14="http://schemas.microsoft.com/office/powerpoint/2010/main" val="495019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sk-SK" noProof="0"/>
              <a:t>Drag picture to placeholder or click icon to add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2F2346F-C8B4-5DCB-AEA2-E1D7ED42D8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4A1726-47A8-47C2-8A05-C0F1E349C49F}" type="datetimeFigureOut">
              <a:rPr lang="en-US"/>
              <a:pPr>
                <a:defRPr/>
              </a:pPr>
              <a:t>12/17/2022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9A39190-C0DF-E170-BC27-6B1E600BE1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F580BA7-7CC0-7D0F-49BD-7A12E6F92B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E6AEFE-6E83-4862-AD14-B4924DB62B14}" type="slidenum">
              <a:rPr lang="en-US" altLang="sk-SK"/>
              <a:pPr/>
              <a:t>‹#›</a:t>
            </a:fld>
            <a:endParaRPr lang="en-US" altLang="sk-SK"/>
          </a:p>
        </p:txBody>
      </p:sp>
    </p:spTree>
    <p:extLst>
      <p:ext uri="{BB962C8B-B14F-4D97-AF65-F5344CB8AC3E}">
        <p14:creationId xmlns:p14="http://schemas.microsoft.com/office/powerpoint/2010/main" val="80499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378D6FAD-829B-A6A0-7716-F43887F3C68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 altLang="sk-SK"/>
              <a:t>Click to edit Master title style</a:t>
            </a:r>
            <a:endParaRPr lang="en-US" altLang="sk-SK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BB0A6D68-87E3-B656-0571-F4C737D30AC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altLang="sk-SK"/>
              <a:t>Click to edit Master text styles</a:t>
            </a:r>
          </a:p>
          <a:p>
            <a:pPr lvl="1"/>
            <a:r>
              <a:rPr lang="sk-SK" altLang="sk-SK"/>
              <a:t>Second level</a:t>
            </a:r>
          </a:p>
          <a:p>
            <a:pPr lvl="2"/>
            <a:r>
              <a:rPr lang="sk-SK" altLang="sk-SK"/>
              <a:t>Third level</a:t>
            </a:r>
          </a:p>
          <a:p>
            <a:pPr lvl="3"/>
            <a:r>
              <a:rPr lang="sk-SK" altLang="sk-SK"/>
              <a:t>Fourth level</a:t>
            </a:r>
          </a:p>
          <a:p>
            <a:pPr lvl="4"/>
            <a:r>
              <a:rPr lang="sk-SK" altLang="sk-SK"/>
              <a:t>Fifth level</a:t>
            </a:r>
            <a:endParaRPr lang="en-US" altLang="sk-S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5EE011-6B35-CB34-364C-6D6771FF20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45EA554A-2F05-4DC6-9220-5E58B64082B1}" type="datetimeFigureOut">
              <a:rPr lang="en-US"/>
              <a:pPr>
                <a:defRPr/>
              </a:pPr>
              <a:t>12/17/2022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5C7F9D-9857-898E-D452-B472BEBC98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B76C3D-61CA-5E5E-A990-781038B1DD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CC94F8AB-72E3-4448-AEEB-12651BF345D5}" type="slidenum">
              <a:rPr lang="en-US" altLang="sk-SK"/>
              <a:pPr/>
              <a:t>‹#›</a:t>
            </a:fld>
            <a:endParaRPr lang="en-US" alt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inspire.enviroportal.sk/Upload/documents/20160426_SK_INSPIRE_Action_Plan/SK_INSPIRE_Action_Plan_2016_2021.doc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Relationship Id="rId4" Type="http://schemas.openxmlformats.org/officeDocument/2006/relationships/hyperlink" Target="mailto:inspire_sk@sazp.sk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ies-svn.jrc.ec.europa.eu/issues/2741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Relationship Id="rId6" Type="http://schemas.openxmlformats.org/officeDocument/2006/relationships/hyperlink" Target="mailto:inspire_sk@sazp.sk" TargetMode="External"/><Relationship Id="rId5" Type="http://schemas.openxmlformats.org/officeDocument/2006/relationships/image" Target="../media/image4.png"/><Relationship Id="rId4" Type="http://schemas.openxmlformats.org/officeDocument/2006/relationships/hyperlink" Target="https://ies-svn.jrc.ec.europa.eu/projects/mig-inspire/wiki/MIG-T_meeting_29_agenda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7576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>
            <a:extLst>
              <a:ext uri="{FF2B5EF4-FFF2-40B4-BE49-F238E27FC236}">
                <a16:creationId xmlns:a16="http://schemas.microsoft.com/office/drawing/2014/main" id="{65E54766-4ED1-610C-A2C8-47AE8D493E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3013075"/>
            <a:ext cx="9144000" cy="1347788"/>
          </a:xfrm>
        </p:spPr>
        <p:txBody>
          <a:bodyPr/>
          <a:lstStyle/>
          <a:p>
            <a:pPr eaLnBrk="1" hangingPunct="1"/>
            <a:r>
              <a:rPr lang="sk-SK" altLang="sk-SK" sz="4000" b="1" i="1">
                <a:solidFill>
                  <a:schemeClr val="bg1"/>
                </a:solidFill>
                <a:latin typeface="Raleway" panose="020B0604020202020204" pitchFamily="2" charset="-18"/>
                <a:ea typeface="Raleway" panose="020B0604020202020204" pitchFamily="2" charset="-18"/>
                <a:cs typeface="Raleway" panose="020B0604020202020204" pitchFamily="2" charset="-18"/>
              </a:rPr>
              <a:t>4 </a:t>
            </a:r>
            <a:r>
              <a:rPr lang="pt-BR" altLang="sk-SK" sz="4000" b="1" i="1">
                <a:solidFill>
                  <a:schemeClr val="bg1"/>
                </a:solidFill>
                <a:latin typeface="Raleway" panose="020B0604020202020204" pitchFamily="2" charset="-18"/>
                <a:ea typeface="Raleway" panose="020B0604020202020204" pitchFamily="2" charset="-18"/>
                <a:cs typeface="Raleway" panose="020B0604020202020204" pitchFamily="2" charset="-18"/>
              </a:rPr>
              <a:t>Stratégia implementácie INSPIRE </a:t>
            </a:r>
            <a:r>
              <a:rPr lang="en-US" altLang="sk-SK" sz="4000" b="1" i="1">
                <a:solidFill>
                  <a:schemeClr val="bg1"/>
                </a:solidFill>
                <a:latin typeface="Raleway" panose="020B0604020202020204" pitchFamily="2" charset="-18"/>
                <a:ea typeface="Raleway" panose="020B0604020202020204" pitchFamily="2" charset="-18"/>
                <a:cs typeface="Raleway" panose="020B0604020202020204" pitchFamily="2" charset="-18"/>
              </a:rPr>
              <a:t>&amp;</a:t>
            </a:r>
            <a:r>
              <a:rPr lang="pt-BR" altLang="sk-SK" sz="4000" b="1" i="1">
                <a:solidFill>
                  <a:schemeClr val="bg1"/>
                </a:solidFill>
                <a:latin typeface="Raleway" panose="020B0604020202020204" pitchFamily="2" charset="-18"/>
                <a:ea typeface="Raleway" panose="020B0604020202020204" pitchFamily="2" charset="-18"/>
                <a:cs typeface="Raleway" panose="020B0604020202020204" pitchFamily="2" charset="-18"/>
              </a:rPr>
              <a:t> Akčný plán v SR  2016-2021 </a:t>
            </a:r>
            <a:endParaRPr lang="en-US" altLang="sk-SK" sz="4000" b="1" i="1">
              <a:solidFill>
                <a:schemeClr val="bg1"/>
              </a:solidFill>
              <a:latin typeface="Raleway" panose="020B0604020202020204" pitchFamily="2" charset="-18"/>
              <a:ea typeface="Raleway" panose="020B0604020202020204" pitchFamily="2" charset="-18"/>
              <a:cs typeface="Raleway" panose="020B0604020202020204" pitchFamily="2" charset="-18"/>
            </a:endParaRPr>
          </a:p>
        </p:txBody>
      </p:sp>
      <p:pic>
        <p:nvPicPr>
          <p:cNvPr id="2051" name="Picture 3" descr="logotyp-SAZP-2015.png">
            <a:extLst>
              <a:ext uri="{FF2B5EF4-FFF2-40B4-BE49-F238E27FC236}">
                <a16:creationId xmlns:a16="http://schemas.microsoft.com/office/drawing/2014/main" id="{C1588557-78AB-B2DE-192E-B041D28129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3263" y="860425"/>
            <a:ext cx="2657475" cy="163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rapezoid 5">
            <a:extLst>
              <a:ext uri="{FF2B5EF4-FFF2-40B4-BE49-F238E27FC236}">
                <a16:creationId xmlns:a16="http://schemas.microsoft.com/office/drawing/2014/main" id="{5AACAC48-2F5F-80C7-19CE-DE22D1FA0734}"/>
              </a:ext>
            </a:extLst>
          </p:cNvPr>
          <p:cNvSpPr/>
          <p:nvPr/>
        </p:nvSpPr>
        <p:spPr>
          <a:xfrm rot="10800000">
            <a:off x="3586163" y="1588"/>
            <a:ext cx="1971675" cy="269875"/>
          </a:xfrm>
          <a:prstGeom prst="trapezoid">
            <a:avLst>
              <a:gd name="adj" fmla="val 52294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53" name="Shape 33">
            <a:extLst>
              <a:ext uri="{FF2B5EF4-FFF2-40B4-BE49-F238E27FC236}">
                <a16:creationId xmlns:a16="http://schemas.microsoft.com/office/drawing/2014/main" id="{E38FBB91-7E62-3C10-B9BC-2E080F7AA3E2}"/>
              </a:ext>
            </a:extLst>
          </p:cNvPr>
          <p:cNvSpPr txBox="1">
            <a:spLocks/>
          </p:cNvSpPr>
          <p:nvPr/>
        </p:nvSpPr>
        <p:spPr bwMode="auto">
          <a:xfrm>
            <a:off x="685800" y="5070475"/>
            <a:ext cx="7772400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sk-SK" altLang="sk-SK" sz="1500" b="1">
                <a:solidFill>
                  <a:schemeClr val="bg1"/>
                </a:solidFill>
                <a:latin typeface="Arial" panose="020B0604020202020204" pitchFamily="34" charset="0"/>
              </a:rPr>
              <a:t>Martin Tuchyňa (martin.tuchyna@sazp.sk)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sk-SK" altLang="sk-SK" sz="1500">
                <a:solidFill>
                  <a:schemeClr val="bg1"/>
                </a:solidFill>
                <a:latin typeface="Arial" panose="020B0604020202020204" pitchFamily="34" charset="0"/>
              </a:rPr>
              <a:t>26.04.2016, KR NIPI, Bratislava</a:t>
            </a:r>
          </a:p>
        </p:txBody>
      </p:sp>
      <p:pic>
        <p:nvPicPr>
          <p:cNvPr id="2054" name="Obrázok 11" descr="index.png">
            <a:extLst>
              <a:ext uri="{FF2B5EF4-FFF2-40B4-BE49-F238E27FC236}">
                <a16:creationId xmlns:a16="http://schemas.microsoft.com/office/drawing/2014/main" id="{83C54994-BB94-8BF6-15E4-5FA77895A9A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6538" y="6437313"/>
            <a:ext cx="1127125" cy="392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rapezoid 5">
            <a:extLst>
              <a:ext uri="{FF2B5EF4-FFF2-40B4-BE49-F238E27FC236}">
                <a16:creationId xmlns:a16="http://schemas.microsoft.com/office/drawing/2014/main" id="{15736587-C6B2-C587-3E6F-C101EEA8EBAD}"/>
              </a:ext>
            </a:extLst>
          </p:cNvPr>
          <p:cNvSpPr/>
          <p:nvPr/>
        </p:nvSpPr>
        <p:spPr>
          <a:xfrm rot="10800000">
            <a:off x="3586163" y="1588"/>
            <a:ext cx="1971675" cy="269875"/>
          </a:xfrm>
          <a:prstGeom prst="trapezoid">
            <a:avLst>
              <a:gd name="adj" fmla="val 52294"/>
            </a:avLst>
          </a:prstGeom>
          <a:solidFill>
            <a:srgbClr val="27576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1267" name="Picture 7" descr="logotyp-SAZP-2015-b.png">
            <a:extLst>
              <a:ext uri="{FF2B5EF4-FFF2-40B4-BE49-F238E27FC236}">
                <a16:creationId xmlns:a16="http://schemas.microsoft.com/office/drawing/2014/main" id="{3CD6CD2F-C4DD-2C82-1C7A-CF91471C7F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6163" y="271463"/>
            <a:ext cx="2032000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8" name="Text Placeholder 3">
            <a:extLst>
              <a:ext uri="{FF2B5EF4-FFF2-40B4-BE49-F238E27FC236}">
                <a16:creationId xmlns:a16="http://schemas.microsoft.com/office/drawing/2014/main" id="{C71404F2-22F4-C73F-54C1-897159BF6D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79438" y="2238375"/>
            <a:ext cx="8059737" cy="901700"/>
          </a:xfrm>
        </p:spPr>
        <p:txBody>
          <a:bodyPr/>
          <a:lstStyle/>
          <a:p>
            <a:pPr marL="342900" indent="-342900" eaLnBrk="1" hangingPunct="1"/>
            <a:r>
              <a:rPr lang="sk-SK" altLang="sk-SK" sz="2400">
                <a:solidFill>
                  <a:srgbClr val="636463"/>
                </a:solidFill>
              </a:rPr>
              <a:t>Obsahuje 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sk-SK" altLang="sk-SK" sz="2400">
                <a:solidFill>
                  <a:srgbClr val="636463"/>
                </a:solidFill>
              </a:rPr>
              <a:t>Sumarizáciu situácie a naznačenie ďalšieho smerovania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sk-SK" altLang="sk-SK" sz="2400">
                <a:solidFill>
                  <a:srgbClr val="636463"/>
                </a:solidFill>
              </a:rPr>
              <a:t>Dôraz na zabezpečenie prioritných požiadaviek EK pre implementáciu a reporting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sk-SK" altLang="sk-SK" sz="2400">
                <a:solidFill>
                  <a:srgbClr val="636463"/>
                </a:solidFill>
              </a:rPr>
              <a:t>Pozíciu a plán v oblastiach</a:t>
            </a:r>
          </a:p>
          <a:p>
            <a:pPr marL="800100" lvl="1" indent="-342900" eaLnBrk="1" hangingPunct="1">
              <a:buFont typeface="Arial" panose="020B0604020202020204" pitchFamily="34" charset="0"/>
              <a:buChar char="•"/>
            </a:pPr>
            <a:r>
              <a:rPr lang="sk-SK" altLang="sk-SK" sz="2200">
                <a:solidFill>
                  <a:srgbClr val="636463"/>
                </a:solidFill>
              </a:rPr>
              <a:t>Interoperability</a:t>
            </a:r>
          </a:p>
          <a:p>
            <a:pPr marL="800100" lvl="1" indent="-342900" eaLnBrk="1" hangingPunct="1">
              <a:buFont typeface="Arial" panose="020B0604020202020204" pitchFamily="34" charset="0"/>
              <a:buChar char="•"/>
            </a:pPr>
            <a:r>
              <a:rPr lang="sk-SK" altLang="sk-SK" sz="2200">
                <a:solidFill>
                  <a:srgbClr val="636463"/>
                </a:solidFill>
              </a:rPr>
              <a:t>Metaúdajov</a:t>
            </a:r>
          </a:p>
          <a:p>
            <a:pPr marL="800100" lvl="1" indent="-342900" eaLnBrk="1" hangingPunct="1">
              <a:buFont typeface="Arial" panose="020B0604020202020204" pitchFamily="34" charset="0"/>
              <a:buChar char="•"/>
            </a:pPr>
            <a:r>
              <a:rPr lang="sk-SK" altLang="sk-SK" sz="2200">
                <a:solidFill>
                  <a:srgbClr val="636463"/>
                </a:solidFill>
              </a:rPr>
              <a:t>Služieb priestorových údajov</a:t>
            </a:r>
          </a:p>
          <a:p>
            <a:pPr marL="800100" lvl="1" indent="-342900" eaLnBrk="1" hangingPunct="1">
              <a:buFont typeface="Arial" panose="020B0604020202020204" pitchFamily="34" charset="0"/>
              <a:buChar char="•"/>
            </a:pPr>
            <a:r>
              <a:rPr lang="sk-SK" altLang="sk-SK" sz="2200">
                <a:solidFill>
                  <a:srgbClr val="636463"/>
                </a:solidFill>
              </a:rPr>
              <a:t>Zdieľania priestorových údajov a služieb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sk-SK" altLang="sk-SK" sz="2400">
                <a:solidFill>
                  <a:srgbClr val="636463"/>
                </a:solidFill>
              </a:rPr>
              <a:t>Prehľadnú tabuľku jednotlivých úloh</a:t>
            </a:r>
          </a:p>
        </p:txBody>
      </p:sp>
      <p:sp>
        <p:nvSpPr>
          <p:cNvPr id="11269" name="Title 1">
            <a:extLst>
              <a:ext uri="{FF2B5EF4-FFF2-40B4-BE49-F238E27FC236}">
                <a16:creationId xmlns:a16="http://schemas.microsoft.com/office/drawing/2014/main" id="{4C6E4E51-0993-DE2B-6F5A-C81FF759E3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2750" y="1717675"/>
            <a:ext cx="8731250" cy="504825"/>
          </a:xfrm>
        </p:spPr>
        <p:txBody>
          <a:bodyPr/>
          <a:lstStyle/>
          <a:p>
            <a:pPr eaLnBrk="1" hangingPunct="1"/>
            <a:r>
              <a:rPr lang="pt-BR" altLang="sk-SK" b="1" i="1">
                <a:solidFill>
                  <a:srgbClr val="275763"/>
                </a:solidFill>
                <a:latin typeface="Raleway" panose="020B0604020202020204" pitchFamily="2" charset="-18"/>
              </a:rPr>
              <a:t>Akčný plán implementácie INSPIRE v SR 2016 – 2021</a:t>
            </a:r>
            <a:endParaRPr lang="en-US" altLang="sk-SK">
              <a:solidFill>
                <a:srgbClr val="275763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rapezoid 5">
            <a:extLst>
              <a:ext uri="{FF2B5EF4-FFF2-40B4-BE49-F238E27FC236}">
                <a16:creationId xmlns:a16="http://schemas.microsoft.com/office/drawing/2014/main" id="{A6ECF52A-8C6F-1732-9662-1CED4FC84CA0}"/>
              </a:ext>
            </a:extLst>
          </p:cNvPr>
          <p:cNvSpPr/>
          <p:nvPr/>
        </p:nvSpPr>
        <p:spPr>
          <a:xfrm rot="10800000">
            <a:off x="3586163" y="1588"/>
            <a:ext cx="1971675" cy="269875"/>
          </a:xfrm>
          <a:prstGeom prst="trapezoid">
            <a:avLst>
              <a:gd name="adj" fmla="val 52294"/>
            </a:avLst>
          </a:prstGeom>
          <a:solidFill>
            <a:srgbClr val="27576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2291" name="Picture 7" descr="logotyp-SAZP-2015-b.png">
            <a:extLst>
              <a:ext uri="{FF2B5EF4-FFF2-40B4-BE49-F238E27FC236}">
                <a16:creationId xmlns:a16="http://schemas.microsoft.com/office/drawing/2014/main" id="{04225BB4-5D96-6B7C-CA9A-F4968B25E8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6163" y="271463"/>
            <a:ext cx="2032000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2" name="Title 1">
            <a:extLst>
              <a:ext uri="{FF2B5EF4-FFF2-40B4-BE49-F238E27FC236}">
                <a16:creationId xmlns:a16="http://schemas.microsoft.com/office/drawing/2014/main" id="{8254430E-12A5-9B49-6BE4-5A5CF842EA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2750" y="1676400"/>
            <a:ext cx="8731250" cy="504825"/>
          </a:xfrm>
        </p:spPr>
        <p:txBody>
          <a:bodyPr/>
          <a:lstStyle/>
          <a:p>
            <a:pPr eaLnBrk="1" hangingPunct="1"/>
            <a:r>
              <a:rPr lang="pt-BR" altLang="sk-SK" b="1" i="1">
                <a:solidFill>
                  <a:srgbClr val="275763"/>
                </a:solidFill>
                <a:latin typeface="Raleway" panose="020B0604020202020204" pitchFamily="2" charset="-18"/>
              </a:rPr>
              <a:t>Akčný plán implementácie INSPIRE v SR 2016 – 2021</a:t>
            </a:r>
            <a:endParaRPr lang="sk-SK" altLang="sk-SK" b="1" i="1">
              <a:solidFill>
                <a:srgbClr val="275763"/>
              </a:solidFill>
              <a:latin typeface="Raleway" panose="020B0604020202020204" pitchFamily="2" charset="-18"/>
            </a:endParaRPr>
          </a:p>
        </p:txBody>
      </p:sp>
      <p:sp>
        <p:nvSpPr>
          <p:cNvPr id="12293" name="Text Placeholder 3">
            <a:extLst>
              <a:ext uri="{FF2B5EF4-FFF2-40B4-BE49-F238E27FC236}">
                <a16:creationId xmlns:a16="http://schemas.microsoft.com/office/drawing/2014/main" id="{563D89BD-058E-BB6A-C780-8525A84CE5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79438" y="2238375"/>
            <a:ext cx="8318500" cy="4079875"/>
          </a:xfrm>
        </p:spPr>
        <p:txBody>
          <a:bodyPr/>
          <a:lstStyle/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pt-BR" altLang="sk-SK" sz="2400">
                <a:solidFill>
                  <a:srgbClr val="636463"/>
                </a:solidFill>
                <a:hlinkClick r:id="rId3"/>
              </a:rPr>
              <a:t>Akčný plán implementácie INSPIRE v SR 2016 – 2021</a:t>
            </a:r>
            <a:endParaRPr lang="sk-SK" altLang="sk-SK" sz="2400">
              <a:solidFill>
                <a:srgbClr val="636463"/>
              </a:solidFill>
              <a:hlinkClick r:id="rId3"/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endParaRPr lang="sk-SK" altLang="sk-SK" sz="2400">
              <a:solidFill>
                <a:srgbClr val="636463"/>
              </a:solidFill>
              <a:hlinkClick r:id="rId3"/>
            </a:endParaRPr>
          </a:p>
          <a:p>
            <a:pPr marL="342900" indent="-342900" eaLnBrk="1" hangingPunct="1"/>
            <a:r>
              <a:rPr lang="sk-SK" altLang="sk-SK" sz="2400">
                <a:solidFill>
                  <a:srgbClr val="636463"/>
                </a:solidFill>
              </a:rPr>
              <a:t>Prípadné pripomienky je potrebné adresovať  do 09.05.2016 na:</a:t>
            </a:r>
          </a:p>
          <a:p>
            <a:pPr marL="342900" indent="-342900" algn="ctr" eaLnBrk="1" hangingPunct="1"/>
            <a:r>
              <a:rPr lang="sk-SK" altLang="sk-SK" sz="2400">
                <a:solidFill>
                  <a:srgbClr val="636463"/>
                </a:solidFill>
                <a:hlinkClick r:id="rId4"/>
              </a:rPr>
              <a:t>inspire_sk@sazp.sk</a:t>
            </a:r>
            <a:r>
              <a:rPr lang="sk-SK" altLang="sk-SK" sz="2400">
                <a:solidFill>
                  <a:srgbClr val="636463"/>
                </a:solidFill>
              </a:rPr>
              <a:t>  s predmetom „SK_INSPIRE_Action_Plan“</a:t>
            </a:r>
          </a:p>
          <a:p>
            <a:pPr marL="342900" indent="-342900" algn="ctr" eaLnBrk="1" hangingPunct="1"/>
            <a:endParaRPr lang="sk-SK" altLang="sk-SK" sz="2400">
              <a:solidFill>
                <a:srgbClr val="636463"/>
              </a:solidFill>
            </a:endParaRPr>
          </a:p>
          <a:p>
            <a:pPr marL="342900" indent="-342900" eaLnBrk="1" hangingPunct="1"/>
            <a:r>
              <a:rPr lang="sk-SK" altLang="sk-SK" sz="2400">
                <a:solidFill>
                  <a:srgbClr val="636463"/>
                </a:solidFill>
                <a:hlinkClick r:id="rId3"/>
              </a:rPr>
              <a:t> </a:t>
            </a:r>
            <a:endParaRPr lang="sk-SK" altLang="sk-SK" sz="2200">
              <a:solidFill>
                <a:srgbClr val="636463"/>
              </a:solidFill>
            </a:endParaRPr>
          </a:p>
          <a:p>
            <a:pPr marL="342900" indent="-342900" eaLnBrk="1" hangingPunct="1"/>
            <a:r>
              <a:rPr lang="en-US" altLang="sk-SK" sz="2400">
                <a:solidFill>
                  <a:srgbClr val="636463"/>
                </a:solidFill>
              </a:rPr>
              <a:t>	</a:t>
            </a:r>
            <a:endParaRPr lang="sk-SK" altLang="sk-SK" sz="2400">
              <a:solidFill>
                <a:srgbClr val="636463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apezoid 3">
            <a:extLst>
              <a:ext uri="{FF2B5EF4-FFF2-40B4-BE49-F238E27FC236}">
                <a16:creationId xmlns:a16="http://schemas.microsoft.com/office/drawing/2014/main" id="{DC83B8A4-07C6-056B-EBC8-0887FF635F22}"/>
              </a:ext>
            </a:extLst>
          </p:cNvPr>
          <p:cNvSpPr/>
          <p:nvPr/>
        </p:nvSpPr>
        <p:spPr>
          <a:xfrm rot="10800000">
            <a:off x="3586163" y="1588"/>
            <a:ext cx="1971675" cy="269875"/>
          </a:xfrm>
          <a:prstGeom prst="trapezoid">
            <a:avLst>
              <a:gd name="adj" fmla="val 52294"/>
            </a:avLst>
          </a:prstGeom>
          <a:solidFill>
            <a:srgbClr val="27576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3075" name="Picture 5" descr="logotyp-SAZP-2015-b.png">
            <a:extLst>
              <a:ext uri="{FF2B5EF4-FFF2-40B4-BE49-F238E27FC236}">
                <a16:creationId xmlns:a16="http://schemas.microsoft.com/office/drawing/2014/main" id="{E39EBBBE-89DA-4BBA-4F0E-224AB2EFD0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6163" y="271463"/>
            <a:ext cx="2032000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37C3C89F-F5EE-CB1E-AA48-C09493823146}"/>
              </a:ext>
            </a:extLst>
          </p:cNvPr>
          <p:cNvSpPr txBox="1">
            <a:spLocks/>
          </p:cNvSpPr>
          <p:nvPr/>
        </p:nvSpPr>
        <p:spPr bwMode="auto">
          <a:xfrm>
            <a:off x="638175" y="1255713"/>
            <a:ext cx="2947988" cy="98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eaLnBrk="1" hangingPunct="1">
              <a:lnSpc>
                <a:spcPct val="90000"/>
              </a:lnSpc>
              <a:defRPr/>
            </a:pPr>
            <a:r>
              <a:rPr lang="sk-SK" sz="3200" b="1" i="1" dirty="0">
                <a:solidFill>
                  <a:srgbClr val="275763"/>
                </a:solidFill>
                <a:latin typeface="Raleway"/>
                <a:ea typeface="Raleway"/>
                <a:cs typeface="Raleway"/>
              </a:rPr>
              <a:t>Obsah</a:t>
            </a:r>
            <a:endParaRPr lang="en-US" sz="3200" dirty="0">
              <a:solidFill>
                <a:srgbClr val="275763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795B9612-08D6-00D3-1622-BA5B5EDF4AFE}"/>
              </a:ext>
            </a:extLst>
          </p:cNvPr>
          <p:cNvSpPr txBox="1">
            <a:spLocks/>
          </p:cNvSpPr>
          <p:nvPr/>
        </p:nvSpPr>
        <p:spPr>
          <a:xfrm>
            <a:off x="701675" y="2343150"/>
            <a:ext cx="8513763" cy="2809875"/>
          </a:xfrm>
          <a:prstGeom prst="rect">
            <a:avLst/>
          </a:prstGeom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/>
            </a:pPr>
            <a:r>
              <a:rPr lang="sk-SK" sz="2800" dirty="0">
                <a:solidFill>
                  <a:srgbClr val="636463"/>
                </a:solidFill>
                <a:latin typeface="+mn-lt"/>
              </a:rPr>
              <a:t>Návrh „INSPIRE </a:t>
            </a:r>
            <a:r>
              <a:rPr lang="sk-SK" sz="2800" dirty="0" err="1">
                <a:solidFill>
                  <a:srgbClr val="636463"/>
                </a:solidFill>
                <a:latin typeface="+mn-lt"/>
              </a:rPr>
              <a:t>maintenance</a:t>
            </a:r>
            <a:r>
              <a:rPr lang="sk-SK" sz="2800" dirty="0">
                <a:solidFill>
                  <a:srgbClr val="636463"/>
                </a:solidFill>
                <a:latin typeface="+mn-lt"/>
              </a:rPr>
              <a:t> and </a:t>
            </a:r>
            <a:r>
              <a:rPr lang="sk-SK" sz="2800" dirty="0" err="1">
                <a:solidFill>
                  <a:srgbClr val="636463"/>
                </a:solidFill>
                <a:latin typeface="+mn-lt"/>
              </a:rPr>
              <a:t>implementation</a:t>
            </a:r>
            <a:r>
              <a:rPr lang="sk-SK" sz="2800" dirty="0">
                <a:solidFill>
                  <a:srgbClr val="636463"/>
                </a:solidFill>
                <a:latin typeface="+mn-lt"/>
              </a:rPr>
              <a:t> </a:t>
            </a:r>
            <a:r>
              <a:rPr lang="sk-SK" sz="2800" dirty="0" err="1">
                <a:solidFill>
                  <a:srgbClr val="636463"/>
                </a:solidFill>
                <a:latin typeface="+mn-lt"/>
              </a:rPr>
              <a:t>work</a:t>
            </a:r>
            <a:r>
              <a:rPr lang="sk-SK" sz="2800" dirty="0">
                <a:solidFill>
                  <a:srgbClr val="636463"/>
                </a:solidFill>
                <a:latin typeface="+mn-lt"/>
              </a:rPr>
              <a:t> </a:t>
            </a:r>
            <a:r>
              <a:rPr lang="sk-SK" sz="2800" dirty="0" err="1">
                <a:solidFill>
                  <a:srgbClr val="636463"/>
                </a:solidFill>
                <a:latin typeface="+mn-lt"/>
              </a:rPr>
              <a:t>programme</a:t>
            </a:r>
            <a:r>
              <a:rPr lang="sk-SK" sz="2800" dirty="0">
                <a:solidFill>
                  <a:srgbClr val="636463"/>
                </a:solidFill>
                <a:latin typeface="+mn-lt"/>
              </a:rPr>
              <a:t> (MIWP) 2016-2020“</a:t>
            </a:r>
          </a:p>
          <a:p>
            <a:pPr marL="342900" indent="-342900" eaLnBrk="1" hangingPunct="1"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/>
            </a:pPr>
            <a:r>
              <a:rPr lang="en-US" sz="2800" dirty="0" err="1">
                <a:solidFill>
                  <a:srgbClr val="636463"/>
                </a:solidFill>
                <a:latin typeface="+mn-lt"/>
              </a:rPr>
              <a:t>Strat</a:t>
            </a:r>
            <a:r>
              <a:rPr lang="sk-SK" sz="2800" dirty="0" err="1">
                <a:solidFill>
                  <a:srgbClr val="636463"/>
                </a:solidFill>
                <a:latin typeface="+mn-lt"/>
              </a:rPr>
              <a:t>égia</a:t>
            </a:r>
            <a:r>
              <a:rPr lang="sk-SK" sz="2800" dirty="0">
                <a:solidFill>
                  <a:srgbClr val="636463"/>
                </a:solidFill>
                <a:latin typeface="+mn-lt"/>
              </a:rPr>
              <a:t> implementácie INSPIRE v SR</a:t>
            </a:r>
          </a:p>
          <a:p>
            <a:pPr marL="342900" indent="-342900" eaLnBrk="1" hangingPunct="1"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/>
            </a:pPr>
            <a:r>
              <a:rPr lang="sk-SK" sz="2800" dirty="0">
                <a:solidFill>
                  <a:srgbClr val="636463"/>
                </a:solidFill>
                <a:latin typeface="+mn-lt"/>
              </a:rPr>
              <a:t>Akčný plán implementácie INSPIRE v SR 2016 – 2021</a:t>
            </a:r>
          </a:p>
          <a:p>
            <a:pPr marL="800100" lvl="1" indent="-342900" eaLnBrk="1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/>
            </a:pPr>
            <a:endParaRPr lang="sk-SK" sz="2600" dirty="0">
              <a:solidFill>
                <a:srgbClr val="636463"/>
              </a:solidFill>
              <a:latin typeface="+mn-lt"/>
            </a:endParaRPr>
          </a:p>
          <a:p>
            <a:pPr marL="800100" lvl="1" indent="-342900" eaLnBrk="1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/>
            </a:pPr>
            <a:endParaRPr lang="sk-SK" sz="2600" dirty="0">
              <a:solidFill>
                <a:srgbClr val="636463"/>
              </a:solidFill>
              <a:latin typeface="+mn-lt"/>
            </a:endParaRPr>
          </a:p>
          <a:p>
            <a:pPr marL="800100" lvl="1" indent="-342900" eaLnBrk="1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/>
            </a:pPr>
            <a:endParaRPr lang="sk-SK" sz="2600" dirty="0">
              <a:solidFill>
                <a:srgbClr val="636463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rapezoid 5">
            <a:extLst>
              <a:ext uri="{FF2B5EF4-FFF2-40B4-BE49-F238E27FC236}">
                <a16:creationId xmlns:a16="http://schemas.microsoft.com/office/drawing/2014/main" id="{AAE81C75-D511-3DCE-0F6F-B29C1D8C309B}"/>
              </a:ext>
            </a:extLst>
          </p:cNvPr>
          <p:cNvSpPr/>
          <p:nvPr/>
        </p:nvSpPr>
        <p:spPr>
          <a:xfrm rot="10800000">
            <a:off x="3586163" y="1588"/>
            <a:ext cx="1971675" cy="269875"/>
          </a:xfrm>
          <a:prstGeom prst="trapezoid">
            <a:avLst>
              <a:gd name="adj" fmla="val 52294"/>
            </a:avLst>
          </a:prstGeom>
          <a:solidFill>
            <a:srgbClr val="27576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4099" name="Picture 7" descr="logotyp-SAZP-2015-b.png">
            <a:extLst>
              <a:ext uri="{FF2B5EF4-FFF2-40B4-BE49-F238E27FC236}">
                <a16:creationId xmlns:a16="http://schemas.microsoft.com/office/drawing/2014/main" id="{7EACA111-0F3D-9D4A-3E39-F7EDF10461F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6163" y="271463"/>
            <a:ext cx="2032000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Text Placeholder 3">
            <a:extLst>
              <a:ext uri="{FF2B5EF4-FFF2-40B4-BE49-F238E27FC236}">
                <a16:creationId xmlns:a16="http://schemas.microsoft.com/office/drawing/2014/main" id="{A4B58ED6-2F94-E364-3FB6-3A58417CD2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79438" y="2143125"/>
            <a:ext cx="3883025" cy="3971925"/>
          </a:xfrm>
        </p:spPr>
        <p:txBody>
          <a:bodyPr/>
          <a:lstStyle/>
          <a:p>
            <a:pPr marL="342900" indent="-342900" eaLnBrk="1" hangingPunct="1"/>
            <a:r>
              <a:rPr lang="sk-SK" altLang="sk-SK" sz="2400">
                <a:solidFill>
                  <a:srgbClr val="636463"/>
                </a:solidFill>
              </a:rPr>
              <a:t>Strategický dokument EK pre podporu implementácie INSPIRE 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sk-SK" altLang="sk-SK" sz="2200">
                <a:solidFill>
                  <a:srgbClr val="636463"/>
                </a:solidFill>
                <a:hlinkClick r:id="rId3"/>
              </a:rPr>
              <a:t>Prvý návrh </a:t>
            </a:r>
            <a:r>
              <a:rPr lang="sk-SK" altLang="sk-SK" sz="2200">
                <a:solidFill>
                  <a:srgbClr val="636463"/>
                </a:solidFill>
              </a:rPr>
              <a:t>predstavený </a:t>
            </a:r>
            <a:r>
              <a:rPr lang="sk-SK" altLang="sk-SK" sz="2200">
                <a:solidFill>
                  <a:srgbClr val="636463"/>
                </a:solidFill>
                <a:hlinkClick r:id="rId4"/>
              </a:rPr>
              <a:t>19.04.2016 počas MIG-T </a:t>
            </a:r>
            <a:r>
              <a:rPr lang="sk-SK" altLang="sk-SK" sz="2200">
                <a:solidFill>
                  <a:srgbClr val="636463"/>
                </a:solidFill>
              </a:rPr>
              <a:t>        v Ispre, IT</a:t>
            </a:r>
            <a:endParaRPr lang="sk-SK" altLang="sk-SK" sz="2000">
              <a:solidFill>
                <a:srgbClr val="636463"/>
              </a:solidFill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sk-SK" altLang="sk-SK" sz="2200">
                <a:solidFill>
                  <a:srgbClr val="636463"/>
                </a:solidFill>
              </a:rPr>
              <a:t>Konzultácia MIG-T do 25.05.2016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sk-SK" altLang="sk-SK" sz="2200">
                <a:solidFill>
                  <a:srgbClr val="636463"/>
                </a:solidFill>
              </a:rPr>
              <a:t>Na základe pripomienok sa pripraví verzia pre MIG-P </a:t>
            </a:r>
          </a:p>
          <a:p>
            <a:pPr marL="800100" lvl="1" indent="-342900" eaLnBrk="1" hangingPunct="1">
              <a:buFont typeface="Arial" panose="020B0604020202020204" pitchFamily="34" charset="0"/>
              <a:buChar char="•"/>
            </a:pPr>
            <a:endParaRPr lang="sk-SK" altLang="sk-SK" sz="1800">
              <a:solidFill>
                <a:srgbClr val="636463"/>
              </a:solidFill>
            </a:endParaRPr>
          </a:p>
          <a:p>
            <a:pPr marL="800100" lvl="1" indent="-342900" eaLnBrk="1" hangingPunct="1">
              <a:buFont typeface="Arial" panose="020B0604020202020204" pitchFamily="34" charset="0"/>
              <a:buChar char="•"/>
            </a:pPr>
            <a:endParaRPr lang="sk-SK" altLang="sk-SK" sz="2000">
              <a:solidFill>
                <a:srgbClr val="636463"/>
              </a:solidFill>
            </a:endParaRPr>
          </a:p>
          <a:p>
            <a:pPr marL="800100" lvl="1" indent="-342900" eaLnBrk="1" hangingPunct="1">
              <a:buFont typeface="Arial" panose="020B0604020202020204" pitchFamily="34" charset="0"/>
              <a:buChar char="•"/>
            </a:pPr>
            <a:endParaRPr lang="sk-SK" altLang="sk-SK" sz="2200">
              <a:solidFill>
                <a:srgbClr val="636463"/>
              </a:solidFill>
            </a:endParaRPr>
          </a:p>
        </p:txBody>
      </p:sp>
      <p:sp>
        <p:nvSpPr>
          <p:cNvPr id="4101" name="Title 1">
            <a:extLst>
              <a:ext uri="{FF2B5EF4-FFF2-40B4-BE49-F238E27FC236}">
                <a16:creationId xmlns:a16="http://schemas.microsoft.com/office/drawing/2014/main" id="{42B65F82-CAB8-7E4D-851A-53BA72E08E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2750" y="1622425"/>
            <a:ext cx="8731250" cy="504825"/>
          </a:xfrm>
        </p:spPr>
        <p:txBody>
          <a:bodyPr/>
          <a:lstStyle/>
          <a:p>
            <a:pPr eaLnBrk="1" hangingPunct="1"/>
            <a:r>
              <a:rPr lang="sk-SK" altLang="sk-SK" sz="2800" b="1" i="1">
                <a:solidFill>
                  <a:srgbClr val="275763"/>
                </a:solidFill>
                <a:latin typeface="Raleway" panose="020B0604020202020204" pitchFamily="2" charset="-18"/>
              </a:rPr>
              <a:t>Návrh „INSPIRE maintenance and implementation work programme (MIWP) 2016-2020 </a:t>
            </a:r>
            <a:r>
              <a:rPr lang="sk-SK" altLang="sk-SK" b="1" i="1">
                <a:solidFill>
                  <a:srgbClr val="275763"/>
                </a:solidFill>
                <a:latin typeface="Raleway" panose="020B0604020202020204" pitchFamily="2" charset="-18"/>
              </a:rPr>
              <a:t>"</a:t>
            </a:r>
            <a:endParaRPr lang="pt-BR" altLang="sk-SK" b="1" i="1">
              <a:solidFill>
                <a:srgbClr val="275763"/>
              </a:solidFill>
              <a:latin typeface="Raleway" panose="020B0604020202020204" pitchFamily="2" charset="-18"/>
            </a:endParaRPr>
          </a:p>
        </p:txBody>
      </p:sp>
      <p:pic>
        <p:nvPicPr>
          <p:cNvPr id="4102" name="Picture 9">
            <a:extLst>
              <a:ext uri="{FF2B5EF4-FFF2-40B4-BE49-F238E27FC236}">
                <a16:creationId xmlns:a16="http://schemas.microsoft.com/office/drawing/2014/main" id="{C166EB2D-A966-13F6-BAA3-C235E218CC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4663" y="2127250"/>
            <a:ext cx="4613275" cy="372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2B3638A2-282D-9D86-77FD-7AD180A57A21}"/>
              </a:ext>
            </a:extLst>
          </p:cNvPr>
          <p:cNvSpPr txBox="1">
            <a:spLocks/>
          </p:cNvSpPr>
          <p:nvPr/>
        </p:nvSpPr>
        <p:spPr bwMode="auto">
          <a:xfrm>
            <a:off x="504825" y="5854700"/>
            <a:ext cx="8393113" cy="1023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/>
            </a:pPr>
            <a:r>
              <a:rPr lang="sk-SK" altLang="sk-SK" sz="2200" dirty="0">
                <a:solidFill>
                  <a:srgbClr val="636463"/>
                </a:solidFill>
                <a:latin typeface="+mn-lt"/>
              </a:rPr>
              <a:t>Prípadné pripomienky je potrebné adresovať  do 20.05.2016 na :</a:t>
            </a:r>
          </a:p>
          <a:p>
            <a:pPr marL="342900" indent="-342900" algn="ctr" eaLnBrk="1" hangingPunct="1">
              <a:lnSpc>
                <a:spcPct val="90000"/>
              </a:lnSpc>
              <a:spcBef>
                <a:spcPts val="1000"/>
              </a:spcBef>
              <a:buFont typeface="Arial" pitchFamily="34" charset="0"/>
              <a:buNone/>
              <a:defRPr/>
            </a:pPr>
            <a:r>
              <a:rPr lang="sk-SK" altLang="sk-SK" sz="2200" dirty="0" err="1">
                <a:solidFill>
                  <a:srgbClr val="636463"/>
                </a:solidFill>
                <a:latin typeface="+mn-lt"/>
                <a:hlinkClick r:id="rId6"/>
              </a:rPr>
              <a:t>inspire_sk@sazp.sk</a:t>
            </a:r>
            <a:r>
              <a:rPr lang="sk-SK" altLang="sk-SK" sz="2200" dirty="0">
                <a:solidFill>
                  <a:srgbClr val="636463"/>
                </a:solidFill>
                <a:latin typeface="+mn-lt"/>
              </a:rPr>
              <a:t> </a:t>
            </a:r>
            <a:r>
              <a:rPr lang="sk-SK" altLang="sk-SK" sz="2000" dirty="0">
                <a:solidFill>
                  <a:srgbClr val="636463"/>
                </a:solidFill>
                <a:latin typeface="+mn-lt"/>
              </a:rPr>
              <a:t>s predmetom „</a:t>
            </a:r>
            <a:r>
              <a:rPr lang="sk-SK" altLang="sk-SK" sz="2000" dirty="0" err="1">
                <a:solidFill>
                  <a:srgbClr val="636463"/>
                </a:solidFill>
                <a:latin typeface="+mn-lt"/>
              </a:rPr>
              <a:t>SK_INSPIRE_MIWP_Plan</a:t>
            </a:r>
            <a:r>
              <a:rPr lang="sk-SK" altLang="sk-SK" sz="2000" dirty="0">
                <a:solidFill>
                  <a:srgbClr val="636463"/>
                </a:solidFill>
                <a:latin typeface="+mn-lt"/>
              </a:rPr>
              <a:t>“</a:t>
            </a:r>
            <a:endParaRPr lang="sk-SK" altLang="sk-SK" sz="2200" dirty="0">
              <a:solidFill>
                <a:srgbClr val="636463"/>
              </a:solidFill>
              <a:latin typeface="+mn-lt"/>
            </a:endParaRPr>
          </a:p>
          <a:p>
            <a:pPr marL="342900" indent="-342900" eaLnBrk="1" hangingPunct="1"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/>
            </a:pPr>
            <a:endParaRPr lang="sk-SK" altLang="sk-SK" sz="2200" dirty="0">
              <a:solidFill>
                <a:srgbClr val="636463"/>
              </a:solidFill>
              <a:latin typeface="+mn-lt"/>
            </a:endParaRPr>
          </a:p>
          <a:p>
            <a:pPr marL="800100" lvl="1" indent="-342900" eaLnBrk="1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/>
            </a:pPr>
            <a:endParaRPr lang="sk-SK" altLang="sk-SK" dirty="0">
              <a:solidFill>
                <a:srgbClr val="636463"/>
              </a:solidFill>
              <a:latin typeface="+mn-lt"/>
            </a:endParaRPr>
          </a:p>
          <a:p>
            <a:pPr marL="800100" lvl="1" indent="-342900" eaLnBrk="1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/>
            </a:pPr>
            <a:endParaRPr lang="sk-SK" altLang="sk-SK" sz="2000" dirty="0">
              <a:solidFill>
                <a:srgbClr val="636463"/>
              </a:solidFill>
              <a:latin typeface="+mn-lt"/>
            </a:endParaRPr>
          </a:p>
          <a:p>
            <a:pPr marL="800100" lvl="1" indent="-342900" eaLnBrk="1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/>
            </a:pPr>
            <a:endParaRPr lang="sk-SK" altLang="sk-SK" sz="2200" dirty="0">
              <a:solidFill>
                <a:srgbClr val="636463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rapezoid 5">
            <a:extLst>
              <a:ext uri="{FF2B5EF4-FFF2-40B4-BE49-F238E27FC236}">
                <a16:creationId xmlns:a16="http://schemas.microsoft.com/office/drawing/2014/main" id="{84E82539-EB58-7875-2D7F-E89295586C91}"/>
              </a:ext>
            </a:extLst>
          </p:cNvPr>
          <p:cNvSpPr/>
          <p:nvPr/>
        </p:nvSpPr>
        <p:spPr>
          <a:xfrm rot="10800000">
            <a:off x="3586163" y="1588"/>
            <a:ext cx="1971675" cy="269875"/>
          </a:xfrm>
          <a:prstGeom prst="trapezoid">
            <a:avLst>
              <a:gd name="adj" fmla="val 52294"/>
            </a:avLst>
          </a:prstGeom>
          <a:solidFill>
            <a:srgbClr val="27576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5123" name="Picture 7" descr="logotyp-SAZP-2015-b.png">
            <a:extLst>
              <a:ext uri="{FF2B5EF4-FFF2-40B4-BE49-F238E27FC236}">
                <a16:creationId xmlns:a16="http://schemas.microsoft.com/office/drawing/2014/main" id="{40951749-8137-6D55-1390-834E373EAD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6163" y="271463"/>
            <a:ext cx="2032000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4" name="Text Placeholder 3">
            <a:extLst>
              <a:ext uri="{FF2B5EF4-FFF2-40B4-BE49-F238E27FC236}">
                <a16:creationId xmlns:a16="http://schemas.microsoft.com/office/drawing/2014/main" id="{25EDD7C6-4DFE-19B8-675F-6CB642494D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79438" y="1624013"/>
            <a:ext cx="8059737" cy="901700"/>
          </a:xfrm>
        </p:spPr>
        <p:txBody>
          <a:bodyPr/>
          <a:lstStyle/>
          <a:p>
            <a:pPr marL="342900" indent="-342900" eaLnBrk="1" hangingPunct="1"/>
            <a:r>
              <a:rPr lang="sk-SK" altLang="sk-SK" sz="2400">
                <a:solidFill>
                  <a:srgbClr val="636463"/>
                </a:solidFill>
              </a:rPr>
              <a:t>SR pre implementáciu INSPIRE disponuje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sk-SK" altLang="sk-SK" sz="2200">
                <a:solidFill>
                  <a:srgbClr val="636463"/>
                </a:solidFill>
              </a:rPr>
              <a:t>Legislatívnym rámcom</a:t>
            </a:r>
          </a:p>
          <a:p>
            <a:pPr marL="800100" lvl="1" indent="-342900" eaLnBrk="1" hangingPunct="1">
              <a:buFont typeface="Arial" panose="020B0604020202020204" pitchFamily="34" charset="0"/>
              <a:buChar char="•"/>
            </a:pPr>
            <a:r>
              <a:rPr lang="sk-SK" altLang="sk-SK" sz="2000">
                <a:solidFill>
                  <a:srgbClr val="636463"/>
                </a:solidFill>
              </a:rPr>
              <a:t>Zákon </a:t>
            </a:r>
            <a:r>
              <a:rPr lang="pl-PL" altLang="sk-SK" sz="2000">
                <a:solidFill>
                  <a:srgbClr val="636463"/>
                </a:solidFill>
              </a:rPr>
              <a:t>Zákon č. 3/2010 Z. Z v znení zákona č. 362/2015 Z. z.</a:t>
            </a:r>
            <a:endParaRPr lang="sk-SK" altLang="sk-SK" sz="2000">
              <a:solidFill>
                <a:srgbClr val="636463"/>
              </a:solidFill>
            </a:endParaRPr>
          </a:p>
          <a:p>
            <a:pPr marL="800100" lvl="1" indent="-342900" eaLnBrk="1" hangingPunct="1">
              <a:buFont typeface="Arial" panose="020B0604020202020204" pitchFamily="34" charset="0"/>
              <a:buChar char="•"/>
            </a:pPr>
            <a:r>
              <a:rPr lang="sk-SK" altLang="sk-SK" sz="2000">
                <a:solidFill>
                  <a:srgbClr val="636463"/>
                </a:solidFill>
              </a:rPr>
              <a:t>Vyhláška č. 352/2011 Z. z.</a:t>
            </a:r>
          </a:p>
          <a:p>
            <a:pPr marL="800100" lvl="1" indent="-342900" eaLnBrk="1" hangingPunct="1">
              <a:buFont typeface="Arial" panose="020B0604020202020204" pitchFamily="34" charset="0"/>
              <a:buChar char="•"/>
            </a:pPr>
            <a:r>
              <a:rPr lang="sk-SK" altLang="sk-SK" sz="2000">
                <a:solidFill>
                  <a:srgbClr val="636463"/>
                </a:solidFill>
              </a:rPr>
              <a:t>Vykonávacie predpisy INSPIRE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sk-SK" altLang="sk-SK" sz="2200">
                <a:solidFill>
                  <a:srgbClr val="636463"/>
                </a:solidFill>
              </a:rPr>
              <a:t>Technickou dokumentáciou</a:t>
            </a:r>
          </a:p>
          <a:p>
            <a:pPr marL="800100" lvl="1" indent="-342900" eaLnBrk="1" hangingPunct="1">
              <a:buFont typeface="Arial" panose="020B0604020202020204" pitchFamily="34" charset="0"/>
              <a:buChar char="•"/>
            </a:pPr>
            <a:r>
              <a:rPr lang="sk-SK" altLang="sk-SK" sz="2000">
                <a:solidFill>
                  <a:srgbClr val="636463"/>
                </a:solidFill>
              </a:rPr>
              <a:t>Technické usmernenia k jednotlivým INSPIRE komponentom</a:t>
            </a:r>
          </a:p>
          <a:p>
            <a:pPr marL="800100" lvl="1" indent="-342900" eaLnBrk="1" hangingPunct="1">
              <a:buFont typeface="Arial" panose="020B0604020202020204" pitchFamily="34" charset="0"/>
              <a:buChar char="•"/>
            </a:pPr>
            <a:endParaRPr lang="sk-SK" altLang="sk-SK" sz="2000">
              <a:solidFill>
                <a:srgbClr val="636463"/>
              </a:solidFill>
            </a:endParaRPr>
          </a:p>
          <a:p>
            <a:pPr marL="342900" indent="-342900" eaLnBrk="1" hangingPunct="1"/>
            <a:r>
              <a:rPr lang="sk-SK" altLang="sk-SK" sz="2200">
                <a:solidFill>
                  <a:srgbClr val="636463"/>
                </a:solidFill>
              </a:rPr>
              <a:t>Napriek tomu v SR absentuje strategický dokument spresňujúci podmienky implementácie požiadaviek smernice 2007/2/ES INSPIRE v horizonte 2016 – 2021 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endParaRPr lang="sk-SK" altLang="sk-SK" sz="2200">
              <a:solidFill>
                <a:srgbClr val="636463"/>
              </a:solidFill>
            </a:endParaRPr>
          </a:p>
          <a:p>
            <a:pPr marL="800100" lvl="1" indent="-342900" eaLnBrk="1" hangingPunct="1">
              <a:buFont typeface="Arial" panose="020B0604020202020204" pitchFamily="34" charset="0"/>
              <a:buChar char="•"/>
            </a:pPr>
            <a:endParaRPr lang="sk-SK" altLang="sk-SK" sz="1800">
              <a:solidFill>
                <a:srgbClr val="636463"/>
              </a:solidFill>
            </a:endParaRPr>
          </a:p>
          <a:p>
            <a:pPr marL="800100" lvl="1" indent="-342900" eaLnBrk="1" hangingPunct="1">
              <a:buFont typeface="Arial" panose="020B0604020202020204" pitchFamily="34" charset="0"/>
              <a:buChar char="•"/>
            </a:pPr>
            <a:endParaRPr lang="sk-SK" altLang="sk-SK" sz="2000">
              <a:solidFill>
                <a:srgbClr val="636463"/>
              </a:solidFill>
            </a:endParaRPr>
          </a:p>
          <a:p>
            <a:pPr marL="800100" lvl="1" indent="-342900" eaLnBrk="1" hangingPunct="1">
              <a:buFont typeface="Arial" panose="020B0604020202020204" pitchFamily="34" charset="0"/>
              <a:buChar char="•"/>
            </a:pPr>
            <a:endParaRPr lang="sk-SK" altLang="sk-SK" sz="2200">
              <a:solidFill>
                <a:srgbClr val="636463"/>
              </a:solidFill>
            </a:endParaRPr>
          </a:p>
        </p:txBody>
      </p:sp>
      <p:sp>
        <p:nvSpPr>
          <p:cNvPr id="5125" name="Title 1">
            <a:extLst>
              <a:ext uri="{FF2B5EF4-FFF2-40B4-BE49-F238E27FC236}">
                <a16:creationId xmlns:a16="http://schemas.microsoft.com/office/drawing/2014/main" id="{1AABA0F0-413D-37D9-402C-A3EFBF47B7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2750" y="1103313"/>
            <a:ext cx="8731250" cy="504825"/>
          </a:xfrm>
        </p:spPr>
        <p:txBody>
          <a:bodyPr/>
          <a:lstStyle/>
          <a:p>
            <a:pPr eaLnBrk="1" hangingPunct="1"/>
            <a:r>
              <a:rPr lang="pt-BR" altLang="sk-SK" b="1" i="1">
                <a:solidFill>
                  <a:srgbClr val="275763"/>
                </a:solidFill>
                <a:latin typeface="Raleway" panose="020B0604020202020204" pitchFamily="2" charset="-18"/>
              </a:rPr>
              <a:t>Stratégia implementácie INSPIRE v SR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rapezoid 5">
            <a:extLst>
              <a:ext uri="{FF2B5EF4-FFF2-40B4-BE49-F238E27FC236}">
                <a16:creationId xmlns:a16="http://schemas.microsoft.com/office/drawing/2014/main" id="{204E17D5-4C16-245E-C92B-C1F1FB20E1AF}"/>
              </a:ext>
            </a:extLst>
          </p:cNvPr>
          <p:cNvSpPr/>
          <p:nvPr/>
        </p:nvSpPr>
        <p:spPr>
          <a:xfrm rot="10800000">
            <a:off x="3586163" y="1588"/>
            <a:ext cx="1971675" cy="269875"/>
          </a:xfrm>
          <a:prstGeom prst="trapezoid">
            <a:avLst>
              <a:gd name="adj" fmla="val 52294"/>
            </a:avLst>
          </a:prstGeom>
          <a:solidFill>
            <a:srgbClr val="27576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6147" name="Picture 7" descr="logotyp-SAZP-2015-b.png">
            <a:extLst>
              <a:ext uri="{FF2B5EF4-FFF2-40B4-BE49-F238E27FC236}">
                <a16:creationId xmlns:a16="http://schemas.microsoft.com/office/drawing/2014/main" id="{7CEA0B73-5913-A572-7B5C-1FE758132E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6163" y="271463"/>
            <a:ext cx="2032000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8" name="Text Placeholder 3">
            <a:extLst>
              <a:ext uri="{FF2B5EF4-FFF2-40B4-BE49-F238E27FC236}">
                <a16:creationId xmlns:a16="http://schemas.microsoft.com/office/drawing/2014/main" id="{3568F3D6-F7D1-28B2-D78A-D5F5226BE0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79438" y="1624013"/>
            <a:ext cx="8059737" cy="5049837"/>
          </a:xfrm>
        </p:spPr>
        <p:txBody>
          <a:bodyPr/>
          <a:lstStyle/>
          <a:p>
            <a:pPr marL="342900" indent="-342900" eaLnBrk="1" hangingPunct="1"/>
            <a:r>
              <a:rPr lang="sk-SK" altLang="sk-SK" sz="2400">
                <a:solidFill>
                  <a:srgbClr val="636463"/>
                </a:solidFill>
              </a:rPr>
              <a:t>Cieľ stratégie implementácie INSPIRE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sk-SK" altLang="sk-SK" sz="2200">
                <a:solidFill>
                  <a:srgbClr val="636463"/>
                </a:solidFill>
              </a:rPr>
              <a:t>Poskytnúť strategický dokument napomáhajúci pri realizácii požiadaviek  vyplývajúcich zo </a:t>
            </a:r>
            <a:r>
              <a:rPr lang="cs-CZ" altLang="sk-SK" sz="2200">
                <a:solidFill>
                  <a:srgbClr val="636463"/>
                </a:solidFill>
              </a:rPr>
              <a:t>smernice Európskeho parlamentu a Rady 2007/2/ES o zriadení Infraštruktúry pre priestorové informácie v Európskom společenstve (INSPIRE)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cs-CZ" altLang="sk-SK" sz="2200">
                <a:solidFill>
                  <a:srgbClr val="636463"/>
                </a:solidFill>
              </a:rPr>
              <a:t>Zabezpečiť koordináciu s ďalšími súvisiacimi aktivitami:</a:t>
            </a:r>
          </a:p>
          <a:p>
            <a:pPr marL="800100" lvl="1" indent="-342900" eaLnBrk="1" hangingPunct="1">
              <a:buFont typeface="Arial" panose="020B0604020202020204" pitchFamily="34" charset="0"/>
              <a:buChar char="•"/>
            </a:pPr>
            <a:r>
              <a:rPr lang="cs-CZ" altLang="sk-SK" sz="2000">
                <a:solidFill>
                  <a:srgbClr val="636463"/>
                </a:solidFill>
              </a:rPr>
              <a:t>eGovernment</a:t>
            </a:r>
          </a:p>
          <a:p>
            <a:pPr marL="800100" lvl="1" indent="-342900" eaLnBrk="1" hangingPunct="1">
              <a:buFont typeface="Arial" panose="020B0604020202020204" pitchFamily="34" charset="0"/>
              <a:buChar char="•"/>
            </a:pPr>
            <a:r>
              <a:rPr lang="cs-CZ" altLang="sk-SK" sz="2000">
                <a:solidFill>
                  <a:srgbClr val="636463"/>
                </a:solidFill>
              </a:rPr>
              <a:t>Open Data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cs-CZ" altLang="sk-SK" sz="2200">
                <a:solidFill>
                  <a:srgbClr val="636463"/>
                </a:solidFill>
              </a:rPr>
              <a:t>Napomôcť pri identifikácii a naplneniu očakávaných prínosov </a:t>
            </a:r>
          </a:p>
          <a:p>
            <a:pPr marL="342900" indent="-342900" eaLnBrk="1" hangingPunct="1"/>
            <a:r>
              <a:rPr lang="cs-CZ" altLang="sk-SK" sz="2200">
                <a:solidFill>
                  <a:srgbClr val="636463"/>
                </a:solidFill>
              </a:rPr>
              <a:t> </a:t>
            </a:r>
            <a:endParaRPr lang="sk-SK" altLang="sk-SK" sz="2200">
              <a:solidFill>
                <a:srgbClr val="636463"/>
              </a:solidFill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endParaRPr lang="sk-SK" altLang="sk-SK" sz="2200">
              <a:solidFill>
                <a:srgbClr val="636463"/>
              </a:solidFill>
            </a:endParaRPr>
          </a:p>
          <a:p>
            <a:pPr marL="800100" lvl="1" indent="-342900" eaLnBrk="1" hangingPunct="1">
              <a:buFont typeface="Arial" panose="020B0604020202020204" pitchFamily="34" charset="0"/>
              <a:buChar char="•"/>
            </a:pPr>
            <a:endParaRPr lang="sk-SK" altLang="sk-SK" sz="1800">
              <a:solidFill>
                <a:srgbClr val="636463"/>
              </a:solidFill>
            </a:endParaRPr>
          </a:p>
          <a:p>
            <a:pPr marL="800100" lvl="1" indent="-342900" eaLnBrk="1" hangingPunct="1">
              <a:buFont typeface="Arial" panose="020B0604020202020204" pitchFamily="34" charset="0"/>
              <a:buChar char="•"/>
            </a:pPr>
            <a:endParaRPr lang="sk-SK" altLang="sk-SK" sz="2000">
              <a:solidFill>
                <a:srgbClr val="636463"/>
              </a:solidFill>
            </a:endParaRPr>
          </a:p>
          <a:p>
            <a:pPr marL="800100" lvl="1" indent="-342900" eaLnBrk="1" hangingPunct="1">
              <a:buFont typeface="Arial" panose="020B0604020202020204" pitchFamily="34" charset="0"/>
              <a:buChar char="•"/>
            </a:pPr>
            <a:endParaRPr lang="sk-SK" altLang="sk-SK" sz="2200">
              <a:solidFill>
                <a:srgbClr val="636463"/>
              </a:solidFill>
            </a:endParaRPr>
          </a:p>
        </p:txBody>
      </p:sp>
      <p:sp>
        <p:nvSpPr>
          <p:cNvPr id="6149" name="Title 1">
            <a:extLst>
              <a:ext uri="{FF2B5EF4-FFF2-40B4-BE49-F238E27FC236}">
                <a16:creationId xmlns:a16="http://schemas.microsoft.com/office/drawing/2014/main" id="{E8690F68-A945-09F2-D443-A722A2402F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2750" y="1103313"/>
            <a:ext cx="8731250" cy="504825"/>
          </a:xfrm>
        </p:spPr>
        <p:txBody>
          <a:bodyPr/>
          <a:lstStyle/>
          <a:p>
            <a:pPr eaLnBrk="1" hangingPunct="1"/>
            <a:r>
              <a:rPr lang="pt-BR" altLang="sk-SK" b="1" i="1">
                <a:solidFill>
                  <a:srgbClr val="275763"/>
                </a:solidFill>
                <a:latin typeface="Raleway" panose="020B0604020202020204" pitchFamily="2" charset="-18"/>
              </a:rPr>
              <a:t>Stratégia implementácie INSPIRE v SR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rapezoid 5">
            <a:extLst>
              <a:ext uri="{FF2B5EF4-FFF2-40B4-BE49-F238E27FC236}">
                <a16:creationId xmlns:a16="http://schemas.microsoft.com/office/drawing/2014/main" id="{995E2233-5677-B590-BFEE-7082983D4473}"/>
              </a:ext>
            </a:extLst>
          </p:cNvPr>
          <p:cNvSpPr/>
          <p:nvPr/>
        </p:nvSpPr>
        <p:spPr>
          <a:xfrm rot="10800000">
            <a:off x="3586163" y="1588"/>
            <a:ext cx="1971675" cy="269875"/>
          </a:xfrm>
          <a:prstGeom prst="trapezoid">
            <a:avLst>
              <a:gd name="adj" fmla="val 52294"/>
            </a:avLst>
          </a:prstGeom>
          <a:solidFill>
            <a:srgbClr val="27576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7171" name="Picture 7" descr="logotyp-SAZP-2015-b.png">
            <a:extLst>
              <a:ext uri="{FF2B5EF4-FFF2-40B4-BE49-F238E27FC236}">
                <a16:creationId xmlns:a16="http://schemas.microsoft.com/office/drawing/2014/main" id="{D179B93B-69A7-5679-A051-008F9FAB1D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6163" y="271463"/>
            <a:ext cx="2032000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2" name="Text Placeholder 3">
            <a:extLst>
              <a:ext uri="{FF2B5EF4-FFF2-40B4-BE49-F238E27FC236}">
                <a16:creationId xmlns:a16="http://schemas.microsoft.com/office/drawing/2014/main" id="{28CB6236-ADB3-D2BA-3841-2B74C81A49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79438" y="1624013"/>
            <a:ext cx="3870325" cy="5049837"/>
          </a:xfrm>
        </p:spPr>
        <p:txBody>
          <a:bodyPr/>
          <a:lstStyle/>
          <a:p>
            <a:pPr marL="342900" indent="-342900" eaLnBrk="1" hangingPunct="1"/>
            <a:r>
              <a:rPr lang="sk-SK" altLang="sk-SK" sz="2400">
                <a:solidFill>
                  <a:srgbClr val="636463"/>
                </a:solidFill>
              </a:rPr>
              <a:t>Návrh štruktúry stratégie</a:t>
            </a:r>
          </a:p>
          <a:p>
            <a:pPr marL="342900" indent="-342900" eaLnBrk="1" hangingPunct="1"/>
            <a:r>
              <a:rPr lang="cs-CZ" altLang="sk-SK">
                <a:solidFill>
                  <a:srgbClr val="636463"/>
                </a:solidFill>
              </a:rPr>
              <a:t>1.Úvod</a:t>
            </a:r>
          </a:p>
          <a:p>
            <a:pPr marL="342900" indent="-342900" eaLnBrk="1" hangingPunct="1"/>
            <a:r>
              <a:rPr lang="cs-CZ" altLang="sk-SK">
                <a:solidFill>
                  <a:srgbClr val="636463"/>
                </a:solidFill>
              </a:rPr>
              <a:t>1.1. Motivácia</a:t>
            </a:r>
          </a:p>
          <a:p>
            <a:pPr marL="342900" indent="-342900" eaLnBrk="1" hangingPunct="1"/>
            <a:r>
              <a:rPr lang="cs-CZ" altLang="sk-SK">
                <a:solidFill>
                  <a:srgbClr val="636463"/>
                </a:solidFill>
              </a:rPr>
              <a:t>1.2. Účel stratégie</a:t>
            </a:r>
          </a:p>
          <a:p>
            <a:pPr marL="342900" indent="-342900" eaLnBrk="1" hangingPunct="1"/>
            <a:r>
              <a:rPr lang="cs-CZ" altLang="sk-SK">
                <a:solidFill>
                  <a:srgbClr val="636463"/>
                </a:solidFill>
              </a:rPr>
              <a:t>2. Analýza</a:t>
            </a:r>
          </a:p>
          <a:p>
            <a:pPr marL="342900" indent="-342900" eaLnBrk="1" hangingPunct="1"/>
            <a:r>
              <a:rPr lang="cs-CZ" altLang="sk-SK">
                <a:solidFill>
                  <a:srgbClr val="636463"/>
                </a:solidFill>
              </a:rPr>
              <a:t>2.1 Východiská</a:t>
            </a:r>
          </a:p>
          <a:p>
            <a:pPr marL="342900" indent="-342900" eaLnBrk="1" hangingPunct="1"/>
            <a:r>
              <a:rPr lang="cs-CZ" altLang="sk-SK">
                <a:solidFill>
                  <a:srgbClr val="636463"/>
                </a:solidFill>
              </a:rPr>
              <a:t>2.2. SWOT analýza implementácie INSPIRE</a:t>
            </a:r>
          </a:p>
          <a:p>
            <a:pPr marL="342900" indent="-342900" eaLnBrk="1" hangingPunct="1"/>
            <a:r>
              <a:rPr lang="cs-CZ" altLang="sk-SK">
                <a:solidFill>
                  <a:srgbClr val="636463"/>
                </a:solidFill>
              </a:rPr>
              <a:t>2.2.1. Silné stránky implementácie INSPIRE v Slovenskej republike</a:t>
            </a:r>
          </a:p>
          <a:p>
            <a:pPr marL="342900" indent="-342900" eaLnBrk="1" hangingPunct="1"/>
            <a:r>
              <a:rPr lang="cs-CZ" altLang="sk-SK">
                <a:solidFill>
                  <a:srgbClr val="636463"/>
                </a:solidFill>
              </a:rPr>
              <a:t>2.2.2. Slabé stránky implementácie INSPIRE v Slovenskej republike</a:t>
            </a:r>
          </a:p>
          <a:p>
            <a:pPr marL="342900" indent="-342900" eaLnBrk="1" hangingPunct="1"/>
            <a:r>
              <a:rPr lang="cs-CZ" altLang="sk-SK">
                <a:solidFill>
                  <a:srgbClr val="636463"/>
                </a:solidFill>
              </a:rPr>
              <a:t>2.2.3. Príležitosti implementácie INSPIRE v Slovenskej republike</a:t>
            </a:r>
          </a:p>
          <a:p>
            <a:pPr marL="342900" indent="-342900" eaLnBrk="1" hangingPunct="1"/>
            <a:r>
              <a:rPr lang="cs-CZ" altLang="sk-SK">
                <a:solidFill>
                  <a:srgbClr val="636463"/>
                </a:solidFill>
              </a:rPr>
              <a:t>2.2.4. Hrozby implementácie INSPIRE v Slovenskej republike</a:t>
            </a:r>
          </a:p>
          <a:p>
            <a:pPr marL="342900" indent="-342900" eaLnBrk="1" hangingPunct="1"/>
            <a:r>
              <a:rPr lang="cs-CZ" altLang="sk-SK" sz="2200">
                <a:solidFill>
                  <a:srgbClr val="636463"/>
                </a:solidFill>
              </a:rPr>
              <a:t> </a:t>
            </a:r>
            <a:endParaRPr lang="sk-SK" altLang="sk-SK" sz="2200">
              <a:solidFill>
                <a:srgbClr val="636463"/>
              </a:solidFill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endParaRPr lang="sk-SK" altLang="sk-SK" sz="2200">
              <a:solidFill>
                <a:srgbClr val="636463"/>
              </a:solidFill>
            </a:endParaRPr>
          </a:p>
          <a:p>
            <a:pPr marL="800100" lvl="1" indent="-342900" eaLnBrk="1" hangingPunct="1">
              <a:buFont typeface="Arial" panose="020B0604020202020204" pitchFamily="34" charset="0"/>
              <a:buChar char="•"/>
            </a:pPr>
            <a:endParaRPr lang="sk-SK" altLang="sk-SK" sz="1800">
              <a:solidFill>
                <a:srgbClr val="636463"/>
              </a:solidFill>
            </a:endParaRPr>
          </a:p>
          <a:p>
            <a:pPr marL="800100" lvl="1" indent="-342900" eaLnBrk="1" hangingPunct="1">
              <a:buFont typeface="Arial" panose="020B0604020202020204" pitchFamily="34" charset="0"/>
              <a:buChar char="•"/>
            </a:pPr>
            <a:endParaRPr lang="sk-SK" altLang="sk-SK" sz="2000">
              <a:solidFill>
                <a:srgbClr val="636463"/>
              </a:solidFill>
            </a:endParaRPr>
          </a:p>
          <a:p>
            <a:pPr marL="800100" lvl="1" indent="-342900" eaLnBrk="1" hangingPunct="1">
              <a:buFont typeface="Arial" panose="020B0604020202020204" pitchFamily="34" charset="0"/>
              <a:buChar char="•"/>
            </a:pPr>
            <a:endParaRPr lang="sk-SK" altLang="sk-SK" sz="2200">
              <a:solidFill>
                <a:srgbClr val="636463"/>
              </a:solidFill>
            </a:endParaRPr>
          </a:p>
        </p:txBody>
      </p:sp>
      <p:sp>
        <p:nvSpPr>
          <p:cNvPr id="7173" name="Title 1">
            <a:extLst>
              <a:ext uri="{FF2B5EF4-FFF2-40B4-BE49-F238E27FC236}">
                <a16:creationId xmlns:a16="http://schemas.microsoft.com/office/drawing/2014/main" id="{649F4EF6-D027-234F-DBA9-59C1B39A63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2750" y="1103313"/>
            <a:ext cx="8731250" cy="504825"/>
          </a:xfrm>
        </p:spPr>
        <p:txBody>
          <a:bodyPr/>
          <a:lstStyle/>
          <a:p>
            <a:pPr eaLnBrk="1" hangingPunct="1"/>
            <a:r>
              <a:rPr lang="pt-BR" altLang="sk-SK" b="1" i="1">
                <a:solidFill>
                  <a:srgbClr val="275763"/>
                </a:solidFill>
                <a:latin typeface="Raleway" panose="020B0604020202020204" pitchFamily="2" charset="-18"/>
              </a:rPr>
              <a:t>Stratégia implementácie INSPIRE v SR</a:t>
            </a:r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338C33A7-B0A6-559A-662A-4F7871EA6699}"/>
              </a:ext>
            </a:extLst>
          </p:cNvPr>
          <p:cNvSpPr txBox="1">
            <a:spLocks/>
          </p:cNvSpPr>
          <p:nvPr/>
        </p:nvSpPr>
        <p:spPr bwMode="auto">
          <a:xfrm>
            <a:off x="5024438" y="1598613"/>
            <a:ext cx="3870325" cy="5049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  <a:spcBef>
                <a:spcPts val="1000"/>
              </a:spcBef>
              <a:buFont typeface="Arial" pitchFamily="34" charset="0"/>
              <a:buNone/>
              <a:defRPr/>
            </a:pPr>
            <a:endParaRPr lang="cs-CZ" altLang="sk-SK" sz="1050" dirty="0">
              <a:solidFill>
                <a:srgbClr val="636463"/>
              </a:solidFill>
              <a:latin typeface="+mn-lt"/>
            </a:endParaRPr>
          </a:p>
          <a:p>
            <a:pPr marL="342900" indent="-342900" eaLnBrk="1" hangingPunct="1">
              <a:lnSpc>
                <a:spcPct val="90000"/>
              </a:lnSpc>
              <a:spcBef>
                <a:spcPts val="1000"/>
              </a:spcBef>
              <a:buFont typeface="Arial" pitchFamily="34" charset="0"/>
              <a:buNone/>
              <a:defRPr/>
            </a:pPr>
            <a:r>
              <a:rPr lang="cs-CZ" altLang="sk-SK" sz="1600" dirty="0">
                <a:solidFill>
                  <a:srgbClr val="636463"/>
                </a:solidFill>
                <a:latin typeface="+mn-lt"/>
              </a:rPr>
              <a:t>2.3 </a:t>
            </a:r>
            <a:r>
              <a:rPr lang="cs-CZ" altLang="sk-SK" sz="1600" dirty="0" err="1">
                <a:solidFill>
                  <a:srgbClr val="636463"/>
                </a:solidFill>
                <a:latin typeface="+mn-lt"/>
              </a:rPr>
              <a:t>Právny</a:t>
            </a:r>
            <a:r>
              <a:rPr lang="cs-CZ" altLang="sk-SK" sz="1600" dirty="0">
                <a:solidFill>
                  <a:srgbClr val="636463"/>
                </a:solidFill>
                <a:latin typeface="+mn-lt"/>
              </a:rPr>
              <a:t> rámec</a:t>
            </a:r>
          </a:p>
          <a:p>
            <a:pPr marL="342900" indent="-342900" eaLnBrk="1" hangingPunct="1">
              <a:lnSpc>
                <a:spcPct val="90000"/>
              </a:lnSpc>
              <a:spcBef>
                <a:spcPts val="1000"/>
              </a:spcBef>
              <a:buFont typeface="Arial" pitchFamily="34" charset="0"/>
              <a:buNone/>
              <a:defRPr/>
            </a:pPr>
            <a:r>
              <a:rPr lang="cs-CZ" altLang="sk-SK" sz="1600" dirty="0">
                <a:solidFill>
                  <a:srgbClr val="636463"/>
                </a:solidFill>
                <a:latin typeface="+mn-lt"/>
              </a:rPr>
              <a:t>2.3.1. </a:t>
            </a:r>
            <a:r>
              <a:rPr lang="cs-CZ" altLang="sk-SK" sz="1600" dirty="0" err="1">
                <a:solidFill>
                  <a:srgbClr val="636463"/>
                </a:solidFill>
                <a:latin typeface="+mn-lt"/>
              </a:rPr>
              <a:t>Legislatívne</a:t>
            </a:r>
            <a:r>
              <a:rPr lang="cs-CZ" altLang="sk-SK" sz="1600" dirty="0">
                <a:solidFill>
                  <a:srgbClr val="636463"/>
                </a:solidFill>
                <a:latin typeface="+mn-lt"/>
              </a:rPr>
              <a:t> </a:t>
            </a:r>
            <a:r>
              <a:rPr lang="cs-CZ" altLang="sk-SK" sz="1600" dirty="0" err="1">
                <a:solidFill>
                  <a:srgbClr val="636463"/>
                </a:solidFill>
                <a:latin typeface="+mn-lt"/>
              </a:rPr>
              <a:t>záväzné</a:t>
            </a:r>
            <a:r>
              <a:rPr lang="cs-CZ" altLang="sk-SK" sz="1600" dirty="0">
                <a:solidFill>
                  <a:srgbClr val="636463"/>
                </a:solidFill>
                <a:latin typeface="+mn-lt"/>
              </a:rPr>
              <a:t> dokumenty</a:t>
            </a:r>
          </a:p>
          <a:p>
            <a:pPr marL="342900" indent="-342900" eaLnBrk="1" hangingPunct="1">
              <a:lnSpc>
                <a:spcPct val="90000"/>
              </a:lnSpc>
              <a:spcBef>
                <a:spcPts val="1000"/>
              </a:spcBef>
              <a:buFont typeface="Arial" pitchFamily="34" charset="0"/>
              <a:buNone/>
              <a:defRPr/>
            </a:pPr>
            <a:r>
              <a:rPr lang="cs-CZ" altLang="sk-SK" sz="1600" dirty="0">
                <a:solidFill>
                  <a:srgbClr val="636463"/>
                </a:solidFill>
                <a:latin typeface="+mn-lt"/>
              </a:rPr>
              <a:t>2.3.2. </a:t>
            </a:r>
            <a:r>
              <a:rPr lang="cs-CZ" altLang="sk-SK" sz="1600" dirty="0" err="1">
                <a:solidFill>
                  <a:srgbClr val="636463"/>
                </a:solidFill>
                <a:latin typeface="+mn-lt"/>
              </a:rPr>
              <a:t>Ďalšie</a:t>
            </a:r>
            <a:r>
              <a:rPr lang="cs-CZ" altLang="sk-SK" sz="1600" dirty="0">
                <a:solidFill>
                  <a:srgbClr val="636463"/>
                </a:solidFill>
                <a:latin typeface="+mn-lt"/>
              </a:rPr>
              <a:t> </a:t>
            </a:r>
            <a:r>
              <a:rPr lang="cs-CZ" altLang="sk-SK" sz="1600" dirty="0" err="1">
                <a:solidFill>
                  <a:srgbClr val="636463"/>
                </a:solidFill>
                <a:latin typeface="+mn-lt"/>
              </a:rPr>
              <a:t>legislatívne</a:t>
            </a:r>
            <a:r>
              <a:rPr lang="cs-CZ" altLang="sk-SK" sz="1600" dirty="0">
                <a:solidFill>
                  <a:srgbClr val="636463"/>
                </a:solidFill>
                <a:latin typeface="+mn-lt"/>
              </a:rPr>
              <a:t> </a:t>
            </a:r>
            <a:r>
              <a:rPr lang="cs-CZ" altLang="sk-SK" sz="1600" dirty="0" err="1">
                <a:solidFill>
                  <a:srgbClr val="636463"/>
                </a:solidFill>
                <a:latin typeface="+mn-lt"/>
              </a:rPr>
              <a:t>záväzné</a:t>
            </a:r>
            <a:r>
              <a:rPr lang="cs-CZ" altLang="sk-SK" sz="1600" dirty="0">
                <a:solidFill>
                  <a:srgbClr val="636463"/>
                </a:solidFill>
                <a:latin typeface="+mn-lt"/>
              </a:rPr>
              <a:t> dokumenty</a:t>
            </a:r>
          </a:p>
          <a:p>
            <a:pPr marL="342900" indent="-342900" eaLnBrk="1" hangingPunct="1">
              <a:lnSpc>
                <a:spcPct val="90000"/>
              </a:lnSpc>
              <a:spcBef>
                <a:spcPts val="1000"/>
              </a:spcBef>
              <a:buFont typeface="Arial" pitchFamily="34" charset="0"/>
              <a:buNone/>
              <a:defRPr/>
            </a:pPr>
            <a:r>
              <a:rPr lang="cs-CZ" altLang="sk-SK" sz="1600" dirty="0">
                <a:solidFill>
                  <a:srgbClr val="636463"/>
                </a:solidFill>
                <a:latin typeface="+mn-lt"/>
              </a:rPr>
              <a:t>2.3.3. Technická </a:t>
            </a:r>
            <a:r>
              <a:rPr lang="cs-CZ" altLang="sk-SK" sz="1600" dirty="0" err="1">
                <a:solidFill>
                  <a:srgbClr val="636463"/>
                </a:solidFill>
                <a:latin typeface="+mn-lt"/>
              </a:rPr>
              <a:t>dokumentácia</a:t>
            </a:r>
            <a:endParaRPr lang="cs-CZ" altLang="sk-SK" sz="1600" dirty="0">
              <a:solidFill>
                <a:srgbClr val="636463"/>
              </a:solidFill>
              <a:latin typeface="+mn-lt"/>
            </a:endParaRPr>
          </a:p>
          <a:p>
            <a:pPr marL="342900" indent="-342900" eaLnBrk="1" hangingPunct="1">
              <a:lnSpc>
                <a:spcPct val="90000"/>
              </a:lnSpc>
              <a:spcBef>
                <a:spcPts val="1000"/>
              </a:spcBef>
              <a:buFont typeface="Arial" pitchFamily="34" charset="0"/>
              <a:buNone/>
              <a:defRPr/>
            </a:pPr>
            <a:r>
              <a:rPr lang="cs-CZ" altLang="sk-SK" sz="1600" dirty="0">
                <a:solidFill>
                  <a:srgbClr val="636463"/>
                </a:solidFill>
                <a:latin typeface="+mn-lt"/>
              </a:rPr>
              <a:t>2.3.4. Strategické dokumenty</a:t>
            </a:r>
          </a:p>
          <a:p>
            <a:pPr marL="342900" indent="-342900" eaLnBrk="1" hangingPunct="1">
              <a:lnSpc>
                <a:spcPct val="90000"/>
              </a:lnSpc>
              <a:spcBef>
                <a:spcPts val="1000"/>
              </a:spcBef>
              <a:buFont typeface="Arial" pitchFamily="34" charset="0"/>
              <a:buNone/>
              <a:defRPr/>
            </a:pPr>
            <a:r>
              <a:rPr lang="cs-CZ" altLang="sk-SK" sz="1600" dirty="0">
                <a:solidFill>
                  <a:srgbClr val="636463"/>
                </a:solidFill>
                <a:latin typeface="+mn-lt"/>
              </a:rPr>
              <a:t>2.4 Komponenty </a:t>
            </a:r>
            <a:r>
              <a:rPr lang="cs-CZ" altLang="sk-SK" sz="1600" dirty="0" err="1">
                <a:solidFill>
                  <a:srgbClr val="636463"/>
                </a:solidFill>
                <a:latin typeface="+mn-lt"/>
              </a:rPr>
              <a:t>národnej</a:t>
            </a:r>
            <a:r>
              <a:rPr lang="cs-CZ" altLang="sk-SK" sz="1600" dirty="0">
                <a:solidFill>
                  <a:srgbClr val="636463"/>
                </a:solidFill>
                <a:latin typeface="+mn-lt"/>
              </a:rPr>
              <a:t> </a:t>
            </a:r>
            <a:r>
              <a:rPr lang="cs-CZ" altLang="sk-SK" sz="1600" dirty="0" err="1">
                <a:solidFill>
                  <a:srgbClr val="636463"/>
                </a:solidFill>
                <a:latin typeface="+mn-lt"/>
              </a:rPr>
              <a:t>infraštruktúry</a:t>
            </a:r>
            <a:r>
              <a:rPr lang="cs-CZ" altLang="sk-SK" sz="1600" dirty="0">
                <a:solidFill>
                  <a:srgbClr val="636463"/>
                </a:solidFill>
                <a:latin typeface="+mn-lt"/>
              </a:rPr>
              <a:t> </a:t>
            </a:r>
            <a:r>
              <a:rPr lang="cs-CZ" altLang="sk-SK" sz="1600" dirty="0" err="1">
                <a:solidFill>
                  <a:srgbClr val="636463"/>
                </a:solidFill>
                <a:latin typeface="+mn-lt"/>
              </a:rPr>
              <a:t>pre</a:t>
            </a:r>
            <a:r>
              <a:rPr lang="cs-CZ" altLang="sk-SK" sz="1600" dirty="0">
                <a:solidFill>
                  <a:srgbClr val="636463"/>
                </a:solidFill>
                <a:latin typeface="+mn-lt"/>
              </a:rPr>
              <a:t> </a:t>
            </a:r>
            <a:r>
              <a:rPr lang="cs-CZ" altLang="sk-SK" sz="1600" dirty="0" err="1">
                <a:solidFill>
                  <a:srgbClr val="636463"/>
                </a:solidFill>
                <a:latin typeface="+mn-lt"/>
              </a:rPr>
              <a:t>priestorové</a:t>
            </a:r>
            <a:r>
              <a:rPr lang="cs-CZ" altLang="sk-SK" sz="1600" dirty="0">
                <a:solidFill>
                  <a:srgbClr val="636463"/>
                </a:solidFill>
                <a:latin typeface="+mn-lt"/>
              </a:rPr>
              <a:t> </a:t>
            </a:r>
            <a:r>
              <a:rPr lang="cs-CZ" altLang="sk-SK" sz="1600" dirty="0" err="1">
                <a:solidFill>
                  <a:srgbClr val="636463"/>
                </a:solidFill>
                <a:latin typeface="+mn-lt"/>
              </a:rPr>
              <a:t>informácie</a:t>
            </a:r>
            <a:endParaRPr lang="cs-CZ" altLang="sk-SK" sz="1600" dirty="0">
              <a:solidFill>
                <a:srgbClr val="636463"/>
              </a:solidFill>
              <a:latin typeface="+mn-lt"/>
            </a:endParaRPr>
          </a:p>
          <a:p>
            <a:pPr marL="342900" indent="-342900" eaLnBrk="1" hangingPunct="1">
              <a:lnSpc>
                <a:spcPct val="90000"/>
              </a:lnSpc>
              <a:spcBef>
                <a:spcPts val="1000"/>
              </a:spcBef>
              <a:buFont typeface="Arial" pitchFamily="34" charset="0"/>
              <a:buNone/>
              <a:defRPr/>
            </a:pPr>
            <a:r>
              <a:rPr lang="cs-CZ" altLang="sk-SK" sz="1600" dirty="0">
                <a:solidFill>
                  <a:srgbClr val="636463"/>
                </a:solidFill>
                <a:latin typeface="+mn-lt"/>
              </a:rPr>
              <a:t>2.4.1. </a:t>
            </a:r>
            <a:r>
              <a:rPr lang="cs-CZ" altLang="sk-SK" sz="1600" dirty="0" err="1">
                <a:solidFill>
                  <a:srgbClr val="636463"/>
                </a:solidFill>
                <a:latin typeface="+mn-lt"/>
              </a:rPr>
              <a:t>Priestorové</a:t>
            </a:r>
            <a:r>
              <a:rPr lang="cs-CZ" altLang="sk-SK" sz="1600" dirty="0">
                <a:solidFill>
                  <a:srgbClr val="636463"/>
                </a:solidFill>
                <a:latin typeface="+mn-lt"/>
              </a:rPr>
              <a:t> údaje</a:t>
            </a:r>
          </a:p>
          <a:p>
            <a:pPr marL="342900" indent="-342900" eaLnBrk="1" hangingPunct="1">
              <a:lnSpc>
                <a:spcPct val="90000"/>
              </a:lnSpc>
              <a:spcBef>
                <a:spcPts val="1000"/>
              </a:spcBef>
              <a:buFont typeface="Arial" pitchFamily="34" charset="0"/>
              <a:buNone/>
              <a:defRPr/>
            </a:pPr>
            <a:r>
              <a:rPr lang="cs-CZ" altLang="sk-SK" sz="1600" dirty="0">
                <a:solidFill>
                  <a:srgbClr val="636463"/>
                </a:solidFill>
                <a:latin typeface="+mn-lt"/>
              </a:rPr>
              <a:t>2.4.2. Služby </a:t>
            </a:r>
            <a:r>
              <a:rPr lang="cs-CZ" altLang="sk-SK" sz="1600" dirty="0" err="1">
                <a:solidFill>
                  <a:srgbClr val="636463"/>
                </a:solidFill>
                <a:latin typeface="+mn-lt"/>
              </a:rPr>
              <a:t>priestorových</a:t>
            </a:r>
            <a:r>
              <a:rPr lang="cs-CZ" altLang="sk-SK" sz="1600" dirty="0">
                <a:solidFill>
                  <a:srgbClr val="636463"/>
                </a:solidFill>
                <a:latin typeface="+mn-lt"/>
              </a:rPr>
              <a:t> </a:t>
            </a:r>
            <a:r>
              <a:rPr lang="cs-CZ" altLang="sk-SK" sz="1600" dirty="0" err="1">
                <a:solidFill>
                  <a:srgbClr val="636463"/>
                </a:solidFill>
                <a:latin typeface="+mn-lt"/>
              </a:rPr>
              <a:t>údajov</a:t>
            </a:r>
            <a:endParaRPr lang="cs-CZ" altLang="sk-SK" sz="1600" dirty="0">
              <a:solidFill>
                <a:srgbClr val="636463"/>
              </a:solidFill>
              <a:latin typeface="+mn-lt"/>
            </a:endParaRPr>
          </a:p>
          <a:p>
            <a:pPr marL="342900" indent="-342900" eaLnBrk="1" hangingPunct="1">
              <a:lnSpc>
                <a:spcPct val="90000"/>
              </a:lnSpc>
              <a:spcBef>
                <a:spcPts val="1000"/>
              </a:spcBef>
              <a:buFont typeface="Arial" pitchFamily="34" charset="0"/>
              <a:buNone/>
              <a:defRPr/>
            </a:pPr>
            <a:r>
              <a:rPr lang="cs-CZ" altLang="sk-SK" sz="1600" dirty="0">
                <a:solidFill>
                  <a:srgbClr val="636463"/>
                </a:solidFill>
                <a:latin typeface="+mn-lt"/>
              </a:rPr>
              <a:t>2.4.3. </a:t>
            </a:r>
            <a:r>
              <a:rPr lang="cs-CZ" altLang="sk-SK" sz="1600" dirty="0" err="1">
                <a:solidFill>
                  <a:srgbClr val="636463"/>
                </a:solidFill>
                <a:latin typeface="+mn-lt"/>
              </a:rPr>
              <a:t>Metaúdaje</a:t>
            </a:r>
            <a:endParaRPr lang="cs-CZ" altLang="sk-SK" sz="1600" dirty="0">
              <a:solidFill>
                <a:srgbClr val="636463"/>
              </a:solidFill>
              <a:latin typeface="+mn-lt"/>
            </a:endParaRPr>
          </a:p>
          <a:p>
            <a:pPr marL="342900" indent="-342900" eaLnBrk="1" hangingPunct="1">
              <a:lnSpc>
                <a:spcPct val="90000"/>
              </a:lnSpc>
              <a:spcBef>
                <a:spcPts val="1000"/>
              </a:spcBef>
              <a:buFont typeface="Arial" pitchFamily="34" charset="0"/>
              <a:buNone/>
              <a:defRPr/>
            </a:pPr>
            <a:r>
              <a:rPr lang="cs-CZ" altLang="sk-SK" sz="1600" dirty="0">
                <a:solidFill>
                  <a:srgbClr val="636463"/>
                </a:solidFill>
                <a:latin typeface="+mn-lt"/>
              </a:rPr>
              <a:t>2.4.4. Harmonizované </a:t>
            </a:r>
            <a:r>
              <a:rPr lang="cs-CZ" altLang="sk-SK" sz="1600" dirty="0" err="1">
                <a:solidFill>
                  <a:srgbClr val="636463"/>
                </a:solidFill>
                <a:latin typeface="+mn-lt"/>
              </a:rPr>
              <a:t>zdieľanie</a:t>
            </a:r>
            <a:r>
              <a:rPr lang="cs-CZ" altLang="sk-SK" sz="1600" dirty="0">
                <a:solidFill>
                  <a:srgbClr val="636463"/>
                </a:solidFill>
                <a:latin typeface="+mn-lt"/>
              </a:rPr>
              <a:t> </a:t>
            </a:r>
            <a:r>
              <a:rPr lang="cs-CZ" altLang="sk-SK" sz="1600" dirty="0" err="1">
                <a:solidFill>
                  <a:srgbClr val="636463"/>
                </a:solidFill>
                <a:latin typeface="+mn-lt"/>
              </a:rPr>
              <a:t>údajov</a:t>
            </a:r>
            <a:endParaRPr lang="cs-CZ" altLang="sk-SK" sz="1600" dirty="0">
              <a:solidFill>
                <a:srgbClr val="636463"/>
              </a:solidFill>
              <a:latin typeface="+mn-lt"/>
            </a:endParaRPr>
          </a:p>
          <a:p>
            <a:pPr marL="342900" indent="-342900" eaLnBrk="1" hangingPunct="1">
              <a:lnSpc>
                <a:spcPct val="90000"/>
              </a:lnSpc>
              <a:spcBef>
                <a:spcPts val="1000"/>
              </a:spcBef>
              <a:buFont typeface="Arial" pitchFamily="34" charset="0"/>
              <a:buNone/>
              <a:defRPr/>
            </a:pPr>
            <a:r>
              <a:rPr lang="cs-CZ" altLang="sk-SK" sz="1600" dirty="0">
                <a:solidFill>
                  <a:srgbClr val="636463"/>
                </a:solidFill>
                <a:latin typeface="+mn-lt"/>
              </a:rPr>
              <a:t>2.4.5. Monitoring a reporting</a:t>
            </a:r>
          </a:p>
          <a:p>
            <a:pPr marL="342900" indent="-342900" eaLnBrk="1" hangingPunct="1">
              <a:lnSpc>
                <a:spcPct val="90000"/>
              </a:lnSpc>
              <a:spcBef>
                <a:spcPts val="1000"/>
              </a:spcBef>
              <a:buFont typeface="Arial" pitchFamily="34" charset="0"/>
              <a:buNone/>
              <a:defRPr/>
            </a:pPr>
            <a:r>
              <a:rPr lang="cs-CZ" altLang="sk-SK" sz="1600" dirty="0">
                <a:solidFill>
                  <a:srgbClr val="636463"/>
                </a:solidFill>
                <a:latin typeface="+mn-lt"/>
              </a:rPr>
              <a:t>2.4.6. </a:t>
            </a:r>
            <a:r>
              <a:rPr lang="cs-CZ" altLang="sk-SK" sz="1600" dirty="0" err="1">
                <a:solidFill>
                  <a:srgbClr val="636463"/>
                </a:solidFill>
                <a:latin typeface="+mn-lt"/>
              </a:rPr>
              <a:t>Súčasná</a:t>
            </a:r>
            <a:r>
              <a:rPr lang="cs-CZ" altLang="sk-SK" sz="1600" dirty="0">
                <a:solidFill>
                  <a:srgbClr val="636463"/>
                </a:solidFill>
                <a:latin typeface="+mn-lt"/>
              </a:rPr>
              <a:t> </a:t>
            </a:r>
            <a:r>
              <a:rPr lang="cs-CZ" altLang="sk-SK" sz="1600" dirty="0" err="1">
                <a:solidFill>
                  <a:srgbClr val="636463"/>
                </a:solidFill>
                <a:latin typeface="+mn-lt"/>
              </a:rPr>
              <a:t>koordinácia</a:t>
            </a:r>
            <a:endParaRPr lang="cs-CZ" altLang="sk-SK" sz="3600" dirty="0">
              <a:solidFill>
                <a:srgbClr val="636463"/>
              </a:solidFill>
              <a:latin typeface="+mn-lt"/>
            </a:endParaRPr>
          </a:p>
          <a:p>
            <a:pPr marL="342900" indent="-342900" eaLnBrk="1" hangingPunct="1">
              <a:lnSpc>
                <a:spcPct val="90000"/>
              </a:lnSpc>
              <a:spcBef>
                <a:spcPts val="1000"/>
              </a:spcBef>
              <a:buFont typeface="Arial" pitchFamily="34" charset="0"/>
              <a:buNone/>
              <a:defRPr/>
            </a:pPr>
            <a:r>
              <a:rPr lang="cs-CZ" altLang="sk-SK" sz="2200" dirty="0">
                <a:solidFill>
                  <a:srgbClr val="636463"/>
                </a:solidFill>
                <a:latin typeface="+mn-lt"/>
              </a:rPr>
              <a:t> </a:t>
            </a:r>
            <a:endParaRPr lang="sk-SK" altLang="sk-SK" sz="2200" dirty="0">
              <a:solidFill>
                <a:srgbClr val="636463"/>
              </a:solidFill>
              <a:latin typeface="+mn-lt"/>
            </a:endParaRPr>
          </a:p>
          <a:p>
            <a:pPr marL="342900" indent="-342900" eaLnBrk="1" hangingPunct="1"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/>
            </a:pPr>
            <a:endParaRPr lang="sk-SK" altLang="sk-SK" sz="2200" dirty="0">
              <a:solidFill>
                <a:srgbClr val="636463"/>
              </a:solidFill>
              <a:latin typeface="+mn-lt"/>
            </a:endParaRPr>
          </a:p>
          <a:p>
            <a:pPr marL="800100" lvl="1" indent="-342900" eaLnBrk="1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/>
            </a:pPr>
            <a:endParaRPr lang="sk-SK" altLang="sk-SK" dirty="0">
              <a:solidFill>
                <a:srgbClr val="636463"/>
              </a:solidFill>
              <a:latin typeface="+mn-lt"/>
            </a:endParaRPr>
          </a:p>
          <a:p>
            <a:pPr marL="800100" lvl="1" indent="-342900" eaLnBrk="1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/>
            </a:pPr>
            <a:endParaRPr lang="sk-SK" altLang="sk-SK" sz="2000" dirty="0">
              <a:solidFill>
                <a:srgbClr val="636463"/>
              </a:solidFill>
              <a:latin typeface="+mn-lt"/>
            </a:endParaRPr>
          </a:p>
          <a:p>
            <a:pPr marL="800100" lvl="1" indent="-342900" eaLnBrk="1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/>
            </a:pPr>
            <a:endParaRPr lang="sk-SK" altLang="sk-SK" sz="2200" dirty="0">
              <a:solidFill>
                <a:srgbClr val="636463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rapezoid 5">
            <a:extLst>
              <a:ext uri="{FF2B5EF4-FFF2-40B4-BE49-F238E27FC236}">
                <a16:creationId xmlns:a16="http://schemas.microsoft.com/office/drawing/2014/main" id="{2D486412-B9C8-B088-A6D0-B8A5BE6DCF73}"/>
              </a:ext>
            </a:extLst>
          </p:cNvPr>
          <p:cNvSpPr/>
          <p:nvPr/>
        </p:nvSpPr>
        <p:spPr>
          <a:xfrm rot="10800000">
            <a:off x="3586163" y="1588"/>
            <a:ext cx="1971675" cy="269875"/>
          </a:xfrm>
          <a:prstGeom prst="trapezoid">
            <a:avLst>
              <a:gd name="adj" fmla="val 52294"/>
            </a:avLst>
          </a:prstGeom>
          <a:solidFill>
            <a:srgbClr val="27576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8195" name="Picture 7" descr="logotyp-SAZP-2015-b.png">
            <a:extLst>
              <a:ext uri="{FF2B5EF4-FFF2-40B4-BE49-F238E27FC236}">
                <a16:creationId xmlns:a16="http://schemas.microsoft.com/office/drawing/2014/main" id="{68BBB6CB-8658-2C56-A3AC-E4BFCCD3B2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6163" y="271463"/>
            <a:ext cx="2032000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6" name="Text Placeholder 3">
            <a:extLst>
              <a:ext uri="{FF2B5EF4-FFF2-40B4-BE49-F238E27FC236}">
                <a16:creationId xmlns:a16="http://schemas.microsoft.com/office/drawing/2014/main" id="{D76DC7FD-F129-4B01-73A9-0F1EA960A4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79438" y="1624013"/>
            <a:ext cx="3870325" cy="5049837"/>
          </a:xfrm>
        </p:spPr>
        <p:txBody>
          <a:bodyPr/>
          <a:lstStyle/>
          <a:p>
            <a:pPr marL="342900" indent="-342900" eaLnBrk="1" hangingPunct="1"/>
            <a:r>
              <a:rPr lang="sk-SK" altLang="sk-SK" sz="2400">
                <a:solidFill>
                  <a:srgbClr val="636463"/>
                </a:solidFill>
              </a:rPr>
              <a:t>Návrh štruktúry stratégie</a:t>
            </a:r>
          </a:p>
          <a:p>
            <a:pPr marL="342900" indent="-342900" eaLnBrk="1" hangingPunct="1"/>
            <a:r>
              <a:rPr lang="cs-CZ" altLang="sk-SK">
                <a:solidFill>
                  <a:srgbClr val="636463"/>
                </a:solidFill>
              </a:rPr>
              <a:t>3. Ciele implementácie INSPIRE</a:t>
            </a:r>
          </a:p>
          <a:p>
            <a:pPr marL="342900" indent="-342900" eaLnBrk="1" hangingPunct="1"/>
            <a:r>
              <a:rPr lang="cs-CZ" altLang="sk-SK">
                <a:solidFill>
                  <a:srgbClr val="636463"/>
                </a:solidFill>
              </a:rPr>
              <a:t>3.1 Požiadavky INSPIRE</a:t>
            </a:r>
          </a:p>
          <a:p>
            <a:pPr marL="342900" indent="-342900" eaLnBrk="1" hangingPunct="1"/>
            <a:r>
              <a:rPr lang="cs-CZ" altLang="sk-SK">
                <a:solidFill>
                  <a:srgbClr val="636463"/>
                </a:solidFill>
              </a:rPr>
              <a:t>3.1.1. Dotknuté subjekty a ich role</a:t>
            </a:r>
          </a:p>
          <a:p>
            <a:pPr marL="342900" indent="-342900" eaLnBrk="1" hangingPunct="1"/>
            <a:r>
              <a:rPr lang="cs-CZ" altLang="sk-SK">
                <a:solidFill>
                  <a:srgbClr val="636463"/>
                </a:solidFill>
              </a:rPr>
              <a:t>3.1.1.1.Povinná osoba</a:t>
            </a:r>
          </a:p>
          <a:p>
            <a:pPr marL="342900" indent="-342900" eaLnBrk="1" hangingPunct="1"/>
            <a:r>
              <a:rPr lang="cs-CZ" altLang="sk-SK">
                <a:solidFill>
                  <a:srgbClr val="636463"/>
                </a:solidFill>
              </a:rPr>
              <a:t>3.1.1.2.Iný poskytovateľ</a:t>
            </a:r>
          </a:p>
          <a:p>
            <a:pPr marL="342900" indent="-342900" eaLnBrk="1" hangingPunct="1"/>
            <a:r>
              <a:rPr lang="cs-CZ" altLang="sk-SK">
                <a:solidFill>
                  <a:srgbClr val="636463"/>
                </a:solidFill>
              </a:rPr>
              <a:t>3.1.1.3.Gestor</a:t>
            </a:r>
          </a:p>
          <a:p>
            <a:pPr marL="342900" indent="-342900" eaLnBrk="1" hangingPunct="1"/>
            <a:r>
              <a:rPr lang="cs-CZ" altLang="sk-SK">
                <a:solidFill>
                  <a:srgbClr val="636463"/>
                </a:solidFill>
              </a:rPr>
              <a:t>3.1.1.4.Spolugestor</a:t>
            </a:r>
          </a:p>
          <a:p>
            <a:pPr marL="342900" indent="-342900" eaLnBrk="1" hangingPunct="1"/>
            <a:endParaRPr lang="sk-SK" altLang="sk-SK" sz="2200">
              <a:solidFill>
                <a:srgbClr val="636463"/>
              </a:solidFill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endParaRPr lang="sk-SK" altLang="sk-SK" sz="2200">
              <a:solidFill>
                <a:srgbClr val="636463"/>
              </a:solidFill>
            </a:endParaRPr>
          </a:p>
          <a:p>
            <a:pPr marL="800100" lvl="1" indent="-342900" eaLnBrk="1" hangingPunct="1">
              <a:buFont typeface="Arial" panose="020B0604020202020204" pitchFamily="34" charset="0"/>
              <a:buChar char="•"/>
            </a:pPr>
            <a:endParaRPr lang="sk-SK" altLang="sk-SK" sz="1800">
              <a:solidFill>
                <a:srgbClr val="636463"/>
              </a:solidFill>
            </a:endParaRPr>
          </a:p>
          <a:p>
            <a:pPr marL="800100" lvl="1" indent="-342900" eaLnBrk="1" hangingPunct="1">
              <a:buFont typeface="Arial" panose="020B0604020202020204" pitchFamily="34" charset="0"/>
              <a:buChar char="•"/>
            </a:pPr>
            <a:endParaRPr lang="sk-SK" altLang="sk-SK" sz="2000">
              <a:solidFill>
                <a:srgbClr val="636463"/>
              </a:solidFill>
            </a:endParaRPr>
          </a:p>
          <a:p>
            <a:pPr marL="800100" lvl="1" indent="-342900" eaLnBrk="1" hangingPunct="1">
              <a:buFont typeface="Arial" panose="020B0604020202020204" pitchFamily="34" charset="0"/>
              <a:buChar char="•"/>
            </a:pPr>
            <a:endParaRPr lang="sk-SK" altLang="sk-SK" sz="2200">
              <a:solidFill>
                <a:srgbClr val="636463"/>
              </a:solidFill>
            </a:endParaRPr>
          </a:p>
        </p:txBody>
      </p:sp>
      <p:sp>
        <p:nvSpPr>
          <p:cNvPr id="8197" name="Title 1">
            <a:extLst>
              <a:ext uri="{FF2B5EF4-FFF2-40B4-BE49-F238E27FC236}">
                <a16:creationId xmlns:a16="http://schemas.microsoft.com/office/drawing/2014/main" id="{6E87FB3B-EE1C-9B6C-618B-B5FF5C662E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2750" y="1103313"/>
            <a:ext cx="8731250" cy="504825"/>
          </a:xfrm>
        </p:spPr>
        <p:txBody>
          <a:bodyPr/>
          <a:lstStyle/>
          <a:p>
            <a:pPr eaLnBrk="1" hangingPunct="1"/>
            <a:r>
              <a:rPr lang="pt-BR" altLang="sk-SK" b="1" i="1">
                <a:solidFill>
                  <a:srgbClr val="275763"/>
                </a:solidFill>
                <a:latin typeface="Raleway" panose="020B0604020202020204" pitchFamily="2" charset="-18"/>
              </a:rPr>
              <a:t>Stratégia implementácie INSPIRE v SR</a:t>
            </a:r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7D055575-C006-A223-4958-7BF38DF733BC}"/>
              </a:ext>
            </a:extLst>
          </p:cNvPr>
          <p:cNvSpPr txBox="1">
            <a:spLocks/>
          </p:cNvSpPr>
          <p:nvPr/>
        </p:nvSpPr>
        <p:spPr bwMode="auto">
          <a:xfrm>
            <a:off x="5024438" y="1598613"/>
            <a:ext cx="3870325" cy="5049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  <a:spcBef>
                <a:spcPts val="1000"/>
              </a:spcBef>
              <a:buFont typeface="Arial" pitchFamily="34" charset="0"/>
              <a:buNone/>
              <a:defRPr/>
            </a:pPr>
            <a:endParaRPr lang="cs-CZ" altLang="sk-SK" sz="1050" dirty="0">
              <a:solidFill>
                <a:srgbClr val="636463"/>
              </a:solidFill>
              <a:latin typeface="+mn-lt"/>
            </a:endParaRPr>
          </a:p>
          <a:p>
            <a:pPr marL="342900" indent="-342900" eaLnBrk="1" hangingPunct="1">
              <a:defRPr/>
            </a:pPr>
            <a:endParaRPr lang="cs-CZ" altLang="sk-SK" sz="1600" dirty="0">
              <a:solidFill>
                <a:srgbClr val="636463"/>
              </a:solidFill>
            </a:endParaRPr>
          </a:p>
          <a:p>
            <a:pPr marL="342900" indent="-342900" eaLnBrk="1" hangingPunct="1">
              <a:lnSpc>
                <a:spcPct val="90000"/>
              </a:lnSpc>
              <a:spcBef>
                <a:spcPts val="1000"/>
              </a:spcBef>
              <a:defRPr/>
            </a:pPr>
            <a:r>
              <a:rPr lang="cs-CZ" altLang="sk-SK" sz="1600" dirty="0">
                <a:solidFill>
                  <a:srgbClr val="636463"/>
                </a:solidFill>
                <a:latin typeface="+mn-lt"/>
              </a:rPr>
              <a:t>3.1.2. </a:t>
            </a:r>
            <a:r>
              <a:rPr lang="cs-CZ" altLang="sk-SK" sz="1600" dirty="0" err="1">
                <a:solidFill>
                  <a:srgbClr val="636463"/>
                </a:solidFill>
                <a:latin typeface="+mn-lt"/>
              </a:rPr>
              <a:t>Plnenie</a:t>
            </a:r>
            <a:r>
              <a:rPr lang="cs-CZ" altLang="sk-SK" sz="1600" dirty="0">
                <a:solidFill>
                  <a:srgbClr val="636463"/>
                </a:solidFill>
                <a:latin typeface="+mn-lt"/>
              </a:rPr>
              <a:t> technických </a:t>
            </a:r>
            <a:r>
              <a:rPr lang="cs-CZ" altLang="sk-SK" sz="1600" dirty="0" err="1">
                <a:solidFill>
                  <a:srgbClr val="636463"/>
                </a:solidFill>
                <a:latin typeface="+mn-lt"/>
              </a:rPr>
              <a:t>požiadaviek</a:t>
            </a:r>
            <a:endParaRPr lang="cs-CZ" altLang="sk-SK" sz="1600" dirty="0">
              <a:solidFill>
                <a:srgbClr val="636463"/>
              </a:solidFill>
              <a:latin typeface="+mn-lt"/>
            </a:endParaRPr>
          </a:p>
          <a:p>
            <a:pPr marL="342900" indent="-342900" eaLnBrk="1" hangingPunct="1">
              <a:lnSpc>
                <a:spcPct val="90000"/>
              </a:lnSpc>
              <a:spcBef>
                <a:spcPts val="1000"/>
              </a:spcBef>
              <a:defRPr/>
            </a:pPr>
            <a:r>
              <a:rPr lang="cs-CZ" altLang="sk-SK" sz="1600" dirty="0">
                <a:solidFill>
                  <a:srgbClr val="636463"/>
                </a:solidFill>
                <a:latin typeface="+mn-lt"/>
              </a:rPr>
              <a:t>3.1.2.1.Povinná osoba</a:t>
            </a:r>
          </a:p>
          <a:p>
            <a:pPr marL="342900" indent="-342900" eaLnBrk="1" hangingPunct="1">
              <a:lnSpc>
                <a:spcPct val="90000"/>
              </a:lnSpc>
              <a:spcBef>
                <a:spcPts val="1000"/>
              </a:spcBef>
              <a:defRPr/>
            </a:pPr>
            <a:r>
              <a:rPr lang="cs-CZ" altLang="sk-SK" sz="1600" dirty="0">
                <a:solidFill>
                  <a:srgbClr val="636463"/>
                </a:solidFill>
                <a:latin typeface="+mn-lt"/>
              </a:rPr>
              <a:t>3.1.2.2.Iný </a:t>
            </a:r>
            <a:r>
              <a:rPr lang="cs-CZ" altLang="sk-SK" sz="1600" dirty="0" err="1">
                <a:solidFill>
                  <a:srgbClr val="636463"/>
                </a:solidFill>
                <a:latin typeface="+mn-lt"/>
              </a:rPr>
              <a:t>poskytovateľ</a:t>
            </a:r>
            <a:endParaRPr lang="cs-CZ" altLang="sk-SK" sz="1600" dirty="0">
              <a:solidFill>
                <a:srgbClr val="636463"/>
              </a:solidFill>
              <a:latin typeface="+mn-lt"/>
            </a:endParaRPr>
          </a:p>
          <a:p>
            <a:pPr marL="342900" indent="-342900" eaLnBrk="1" hangingPunct="1">
              <a:lnSpc>
                <a:spcPct val="90000"/>
              </a:lnSpc>
              <a:spcBef>
                <a:spcPts val="1000"/>
              </a:spcBef>
              <a:defRPr/>
            </a:pPr>
            <a:r>
              <a:rPr lang="cs-CZ" altLang="sk-SK" sz="1600" dirty="0">
                <a:solidFill>
                  <a:srgbClr val="636463"/>
                </a:solidFill>
                <a:latin typeface="+mn-lt"/>
              </a:rPr>
              <a:t>3.1.2.3.Gestor </a:t>
            </a:r>
            <a:r>
              <a:rPr lang="cs-CZ" altLang="sk-SK" sz="1600" dirty="0" err="1">
                <a:solidFill>
                  <a:srgbClr val="636463"/>
                </a:solidFill>
                <a:latin typeface="+mn-lt"/>
              </a:rPr>
              <a:t>národnej</a:t>
            </a:r>
            <a:r>
              <a:rPr lang="cs-CZ" altLang="sk-SK" sz="1600" dirty="0">
                <a:solidFill>
                  <a:srgbClr val="636463"/>
                </a:solidFill>
                <a:latin typeface="+mn-lt"/>
              </a:rPr>
              <a:t> </a:t>
            </a:r>
            <a:r>
              <a:rPr lang="cs-CZ" altLang="sk-SK" sz="1600" dirty="0" err="1">
                <a:solidFill>
                  <a:srgbClr val="636463"/>
                </a:solidFill>
                <a:latin typeface="+mn-lt"/>
              </a:rPr>
              <a:t>údajovej</a:t>
            </a:r>
            <a:r>
              <a:rPr lang="cs-CZ" altLang="sk-SK" sz="1600" dirty="0">
                <a:solidFill>
                  <a:srgbClr val="636463"/>
                </a:solidFill>
                <a:latin typeface="+mn-lt"/>
              </a:rPr>
              <a:t> sady</a:t>
            </a:r>
          </a:p>
          <a:p>
            <a:pPr marL="342900" indent="-342900" eaLnBrk="1" hangingPunct="1">
              <a:lnSpc>
                <a:spcPct val="90000"/>
              </a:lnSpc>
              <a:spcBef>
                <a:spcPts val="1000"/>
              </a:spcBef>
              <a:defRPr/>
            </a:pPr>
            <a:r>
              <a:rPr lang="cs-CZ" altLang="sk-SK" sz="1600" dirty="0">
                <a:solidFill>
                  <a:srgbClr val="636463"/>
                </a:solidFill>
                <a:latin typeface="+mn-lt"/>
              </a:rPr>
              <a:t>3.1.2.4.Spolugestor </a:t>
            </a:r>
            <a:r>
              <a:rPr lang="cs-CZ" altLang="sk-SK" sz="1600" dirty="0" err="1">
                <a:solidFill>
                  <a:srgbClr val="636463"/>
                </a:solidFill>
                <a:latin typeface="+mn-lt"/>
              </a:rPr>
              <a:t>národnej</a:t>
            </a:r>
            <a:r>
              <a:rPr lang="cs-CZ" altLang="sk-SK" sz="1600" dirty="0">
                <a:solidFill>
                  <a:srgbClr val="636463"/>
                </a:solidFill>
                <a:latin typeface="+mn-lt"/>
              </a:rPr>
              <a:t> </a:t>
            </a:r>
            <a:r>
              <a:rPr lang="cs-CZ" altLang="sk-SK" sz="1600" dirty="0" err="1">
                <a:solidFill>
                  <a:srgbClr val="636463"/>
                </a:solidFill>
                <a:latin typeface="+mn-lt"/>
              </a:rPr>
              <a:t>údajovej</a:t>
            </a:r>
            <a:r>
              <a:rPr lang="cs-CZ" altLang="sk-SK" sz="1600" dirty="0">
                <a:solidFill>
                  <a:srgbClr val="636463"/>
                </a:solidFill>
                <a:latin typeface="+mn-lt"/>
              </a:rPr>
              <a:t> sady</a:t>
            </a:r>
          </a:p>
          <a:p>
            <a:pPr marL="342900" indent="-342900" eaLnBrk="1" hangingPunct="1">
              <a:lnSpc>
                <a:spcPct val="90000"/>
              </a:lnSpc>
              <a:spcBef>
                <a:spcPts val="1000"/>
              </a:spcBef>
              <a:defRPr/>
            </a:pPr>
            <a:r>
              <a:rPr lang="cs-CZ" altLang="sk-SK" sz="1600" dirty="0">
                <a:solidFill>
                  <a:srgbClr val="636463"/>
                </a:solidFill>
                <a:latin typeface="+mn-lt"/>
              </a:rPr>
              <a:t>3.1.2.5. </a:t>
            </a:r>
            <a:r>
              <a:rPr lang="cs-CZ" altLang="sk-SK" sz="1600" dirty="0" err="1">
                <a:solidFill>
                  <a:srgbClr val="636463"/>
                </a:solidFill>
                <a:latin typeface="+mn-lt"/>
              </a:rPr>
              <a:t>Centrálne</a:t>
            </a:r>
            <a:r>
              <a:rPr lang="cs-CZ" altLang="sk-SK" sz="1600" dirty="0">
                <a:solidFill>
                  <a:srgbClr val="636463"/>
                </a:solidFill>
                <a:latin typeface="+mn-lt"/>
              </a:rPr>
              <a:t> zabezpečované činnosti</a:t>
            </a:r>
          </a:p>
          <a:p>
            <a:pPr marL="342900" indent="-342900" eaLnBrk="1" hangingPunct="1">
              <a:lnSpc>
                <a:spcPct val="90000"/>
              </a:lnSpc>
              <a:spcBef>
                <a:spcPts val="1000"/>
              </a:spcBef>
              <a:defRPr/>
            </a:pPr>
            <a:r>
              <a:rPr lang="cs-CZ" altLang="sk-SK" sz="1600" dirty="0">
                <a:solidFill>
                  <a:srgbClr val="636463"/>
                </a:solidFill>
                <a:latin typeface="+mn-lt"/>
              </a:rPr>
              <a:t>3.1.3. </a:t>
            </a:r>
            <a:r>
              <a:rPr lang="cs-CZ" altLang="sk-SK" sz="1600" dirty="0" err="1">
                <a:solidFill>
                  <a:srgbClr val="636463"/>
                </a:solidFill>
                <a:latin typeface="+mn-lt"/>
              </a:rPr>
              <a:t>Koordinácia</a:t>
            </a:r>
            <a:r>
              <a:rPr lang="cs-CZ" altLang="sk-SK" sz="1600" dirty="0">
                <a:solidFill>
                  <a:srgbClr val="636463"/>
                </a:solidFill>
                <a:latin typeface="+mn-lt"/>
              </a:rPr>
              <a:t> </a:t>
            </a:r>
            <a:r>
              <a:rPr lang="cs-CZ" altLang="sk-SK" sz="1600" dirty="0" err="1">
                <a:solidFill>
                  <a:srgbClr val="636463"/>
                </a:solidFill>
                <a:latin typeface="+mn-lt"/>
              </a:rPr>
              <a:t>infraštruktúry</a:t>
            </a:r>
            <a:endParaRPr lang="cs-CZ" altLang="sk-SK" sz="1600" dirty="0">
              <a:solidFill>
                <a:srgbClr val="636463"/>
              </a:solidFill>
              <a:latin typeface="+mn-lt"/>
            </a:endParaRPr>
          </a:p>
          <a:p>
            <a:pPr marL="342900" indent="-342900" eaLnBrk="1" hangingPunct="1">
              <a:lnSpc>
                <a:spcPct val="90000"/>
              </a:lnSpc>
              <a:spcBef>
                <a:spcPts val="1000"/>
              </a:spcBef>
              <a:defRPr/>
            </a:pPr>
            <a:r>
              <a:rPr lang="cs-CZ" altLang="sk-SK" sz="1600" dirty="0">
                <a:solidFill>
                  <a:srgbClr val="636463"/>
                </a:solidFill>
                <a:latin typeface="+mn-lt"/>
              </a:rPr>
              <a:t>3.2 Podpora </a:t>
            </a:r>
            <a:r>
              <a:rPr lang="cs-CZ" altLang="sk-SK" sz="1600" dirty="0" err="1">
                <a:solidFill>
                  <a:srgbClr val="636463"/>
                </a:solidFill>
                <a:latin typeface="+mn-lt"/>
              </a:rPr>
              <a:t>ďalších</a:t>
            </a:r>
            <a:r>
              <a:rPr lang="cs-CZ" altLang="sk-SK" sz="1600" dirty="0">
                <a:solidFill>
                  <a:srgbClr val="636463"/>
                </a:solidFill>
                <a:latin typeface="+mn-lt"/>
              </a:rPr>
              <a:t> </a:t>
            </a:r>
            <a:r>
              <a:rPr lang="cs-CZ" altLang="sk-SK" sz="1600" dirty="0" err="1">
                <a:solidFill>
                  <a:srgbClr val="636463"/>
                </a:solidFill>
                <a:latin typeface="+mn-lt"/>
              </a:rPr>
              <a:t>stratégií</a:t>
            </a:r>
            <a:r>
              <a:rPr lang="cs-CZ" altLang="sk-SK" sz="1600" dirty="0">
                <a:solidFill>
                  <a:srgbClr val="636463"/>
                </a:solidFill>
                <a:latin typeface="+mn-lt"/>
              </a:rPr>
              <a:t> a </a:t>
            </a:r>
            <a:r>
              <a:rPr lang="cs-CZ" altLang="sk-SK" sz="1600" dirty="0" err="1">
                <a:solidFill>
                  <a:srgbClr val="636463"/>
                </a:solidFill>
                <a:latin typeface="+mn-lt"/>
              </a:rPr>
              <a:t>iniciatív</a:t>
            </a:r>
            <a:endParaRPr lang="cs-CZ" altLang="sk-SK" sz="1600" dirty="0">
              <a:solidFill>
                <a:srgbClr val="636463"/>
              </a:solidFill>
              <a:latin typeface="+mn-lt"/>
            </a:endParaRPr>
          </a:p>
          <a:p>
            <a:pPr marL="342900" indent="-342900" eaLnBrk="1" hangingPunct="1">
              <a:lnSpc>
                <a:spcPct val="90000"/>
              </a:lnSpc>
              <a:spcBef>
                <a:spcPts val="1000"/>
              </a:spcBef>
              <a:defRPr/>
            </a:pPr>
            <a:r>
              <a:rPr lang="cs-CZ" altLang="sk-SK" sz="1600" dirty="0">
                <a:solidFill>
                  <a:srgbClr val="636463"/>
                </a:solidFill>
                <a:latin typeface="+mn-lt"/>
              </a:rPr>
              <a:t>3.3 </a:t>
            </a:r>
            <a:r>
              <a:rPr lang="cs-CZ" altLang="sk-SK" sz="1600" dirty="0" err="1">
                <a:solidFill>
                  <a:srgbClr val="636463"/>
                </a:solidFill>
                <a:latin typeface="+mn-lt"/>
              </a:rPr>
              <a:t>Ďalšie</a:t>
            </a:r>
            <a:r>
              <a:rPr lang="cs-CZ" altLang="sk-SK" sz="1600" dirty="0">
                <a:solidFill>
                  <a:srgbClr val="636463"/>
                </a:solidFill>
                <a:latin typeface="+mn-lt"/>
              </a:rPr>
              <a:t> </a:t>
            </a:r>
            <a:r>
              <a:rPr lang="cs-CZ" altLang="sk-SK" sz="1600" dirty="0" err="1">
                <a:solidFill>
                  <a:srgbClr val="636463"/>
                </a:solidFill>
                <a:latin typeface="+mn-lt"/>
              </a:rPr>
              <a:t>súvisiace</a:t>
            </a:r>
            <a:r>
              <a:rPr lang="cs-CZ" altLang="sk-SK" sz="1600" dirty="0">
                <a:solidFill>
                  <a:srgbClr val="636463"/>
                </a:solidFill>
                <a:latin typeface="+mn-lt"/>
              </a:rPr>
              <a:t> </a:t>
            </a:r>
            <a:r>
              <a:rPr lang="cs-CZ" altLang="sk-SK" sz="1600" dirty="0" err="1">
                <a:solidFill>
                  <a:srgbClr val="636463"/>
                </a:solidFill>
                <a:latin typeface="+mn-lt"/>
              </a:rPr>
              <a:t>ciele</a:t>
            </a:r>
            <a:endParaRPr lang="cs-CZ" altLang="sk-SK" sz="1600" dirty="0">
              <a:solidFill>
                <a:srgbClr val="636463"/>
              </a:solidFill>
              <a:latin typeface="+mn-lt"/>
            </a:endParaRPr>
          </a:p>
          <a:p>
            <a:pPr marL="342900" indent="-342900" eaLnBrk="1" hangingPunct="1">
              <a:lnSpc>
                <a:spcPct val="90000"/>
              </a:lnSpc>
              <a:spcBef>
                <a:spcPts val="1000"/>
              </a:spcBef>
              <a:defRPr/>
            </a:pPr>
            <a:r>
              <a:rPr lang="cs-CZ" altLang="sk-SK" sz="1600" dirty="0">
                <a:solidFill>
                  <a:srgbClr val="636463"/>
                </a:solidFill>
                <a:latin typeface="+mn-lt"/>
              </a:rPr>
              <a:t>4. Harmonogram </a:t>
            </a:r>
            <a:r>
              <a:rPr lang="cs-CZ" altLang="sk-SK" sz="1600" dirty="0" err="1">
                <a:solidFill>
                  <a:srgbClr val="636463"/>
                </a:solidFill>
                <a:latin typeface="+mn-lt"/>
              </a:rPr>
              <a:t>implementácie</a:t>
            </a:r>
            <a:r>
              <a:rPr lang="cs-CZ" altLang="sk-SK" sz="1600" dirty="0">
                <a:solidFill>
                  <a:srgbClr val="636463"/>
                </a:solidFill>
                <a:latin typeface="+mn-lt"/>
              </a:rPr>
              <a:t> </a:t>
            </a:r>
            <a:endParaRPr lang="sk-SK" altLang="sk-SK" sz="1600" dirty="0">
              <a:solidFill>
                <a:srgbClr val="636463"/>
              </a:solidFill>
              <a:latin typeface="+mn-lt"/>
            </a:endParaRPr>
          </a:p>
          <a:p>
            <a:pPr marL="342900" indent="-342900" eaLnBrk="1" hangingPunct="1"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/>
            </a:pPr>
            <a:endParaRPr lang="sk-SK" altLang="sk-SK" sz="2200" dirty="0">
              <a:solidFill>
                <a:srgbClr val="636463"/>
              </a:solidFill>
              <a:latin typeface="+mn-lt"/>
            </a:endParaRPr>
          </a:p>
          <a:p>
            <a:pPr marL="800100" lvl="1" indent="-342900" eaLnBrk="1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/>
            </a:pPr>
            <a:endParaRPr lang="sk-SK" altLang="sk-SK" dirty="0">
              <a:solidFill>
                <a:srgbClr val="636463"/>
              </a:solidFill>
              <a:latin typeface="+mn-lt"/>
            </a:endParaRPr>
          </a:p>
          <a:p>
            <a:pPr marL="800100" lvl="1" indent="-342900" eaLnBrk="1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/>
            </a:pPr>
            <a:endParaRPr lang="sk-SK" altLang="sk-SK" sz="2000" dirty="0">
              <a:solidFill>
                <a:srgbClr val="636463"/>
              </a:solidFill>
              <a:latin typeface="+mn-lt"/>
            </a:endParaRPr>
          </a:p>
          <a:p>
            <a:pPr marL="800100" lvl="1" indent="-342900" eaLnBrk="1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/>
            </a:pPr>
            <a:endParaRPr lang="sk-SK" altLang="sk-SK" sz="2200" dirty="0">
              <a:solidFill>
                <a:srgbClr val="636463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rapezoid 5">
            <a:extLst>
              <a:ext uri="{FF2B5EF4-FFF2-40B4-BE49-F238E27FC236}">
                <a16:creationId xmlns:a16="http://schemas.microsoft.com/office/drawing/2014/main" id="{D04D9C36-2FF6-E17C-BFA8-334D5BF6A8D3}"/>
              </a:ext>
            </a:extLst>
          </p:cNvPr>
          <p:cNvSpPr/>
          <p:nvPr/>
        </p:nvSpPr>
        <p:spPr>
          <a:xfrm rot="10800000">
            <a:off x="3586163" y="1588"/>
            <a:ext cx="1971675" cy="269875"/>
          </a:xfrm>
          <a:prstGeom prst="trapezoid">
            <a:avLst>
              <a:gd name="adj" fmla="val 52294"/>
            </a:avLst>
          </a:prstGeom>
          <a:solidFill>
            <a:srgbClr val="27576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9219" name="Picture 7" descr="logotyp-SAZP-2015-b.png">
            <a:extLst>
              <a:ext uri="{FF2B5EF4-FFF2-40B4-BE49-F238E27FC236}">
                <a16:creationId xmlns:a16="http://schemas.microsoft.com/office/drawing/2014/main" id="{81FCE6DC-264A-9FF5-5034-E2FA9CEC75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6163" y="271463"/>
            <a:ext cx="2032000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0" name="Text Placeholder 3">
            <a:extLst>
              <a:ext uri="{FF2B5EF4-FFF2-40B4-BE49-F238E27FC236}">
                <a16:creationId xmlns:a16="http://schemas.microsoft.com/office/drawing/2014/main" id="{65B11A3A-66D7-C928-246C-6EAE0616A6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79438" y="1624013"/>
            <a:ext cx="8059737" cy="5035550"/>
          </a:xfrm>
        </p:spPr>
        <p:txBody>
          <a:bodyPr/>
          <a:lstStyle/>
          <a:p>
            <a:pPr marL="342900" indent="-342900" eaLnBrk="1" hangingPunct="1"/>
            <a:r>
              <a:rPr lang="sk-SK" altLang="sk-SK" sz="2400">
                <a:solidFill>
                  <a:srgbClr val="636463"/>
                </a:solidFill>
              </a:rPr>
              <a:t>Ďalší postup prípravy stratégie: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sk-SK" altLang="sk-SK" sz="2400">
                <a:solidFill>
                  <a:srgbClr val="636463"/>
                </a:solidFill>
              </a:rPr>
              <a:t>Prvá verzia pre konzultáciu v rámci KR NIPI – Júl 2016:</a:t>
            </a:r>
          </a:p>
          <a:p>
            <a:pPr marL="800100" lvl="1" indent="-342900" eaLnBrk="1" hangingPunct="1">
              <a:buFont typeface="Arial" panose="020B0604020202020204" pitchFamily="34" charset="0"/>
              <a:buChar char="•"/>
            </a:pPr>
            <a:r>
              <a:rPr lang="sk-SK" altLang="sk-SK" sz="2200">
                <a:solidFill>
                  <a:srgbClr val="636463"/>
                </a:solidFill>
              </a:rPr>
              <a:t>Reflektujúca výsledky rokovania INSPIRE MIG-P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sk-SK" altLang="sk-SK" sz="2400">
                <a:solidFill>
                  <a:srgbClr val="636463"/>
                </a:solidFill>
              </a:rPr>
              <a:t>Druhá verzia – po zapracovaní pripomienok – September 2016 </a:t>
            </a:r>
            <a:endParaRPr lang="en-US" altLang="sk-SK" sz="2400">
              <a:solidFill>
                <a:srgbClr val="636463"/>
              </a:solidFill>
            </a:endParaRPr>
          </a:p>
        </p:txBody>
      </p:sp>
      <p:sp>
        <p:nvSpPr>
          <p:cNvPr id="9221" name="Title 1">
            <a:extLst>
              <a:ext uri="{FF2B5EF4-FFF2-40B4-BE49-F238E27FC236}">
                <a16:creationId xmlns:a16="http://schemas.microsoft.com/office/drawing/2014/main" id="{0C6AC907-38C7-78B9-D23B-45867CF91A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2750" y="1103313"/>
            <a:ext cx="8731250" cy="504825"/>
          </a:xfrm>
        </p:spPr>
        <p:txBody>
          <a:bodyPr/>
          <a:lstStyle/>
          <a:p>
            <a:pPr eaLnBrk="1" hangingPunct="1"/>
            <a:r>
              <a:rPr lang="pt-BR" altLang="sk-SK" b="1" i="1">
                <a:solidFill>
                  <a:srgbClr val="275763"/>
                </a:solidFill>
                <a:latin typeface="Raleway" panose="020B0604020202020204" pitchFamily="2" charset="-18"/>
              </a:rPr>
              <a:t>Stratégia implementácie INSPIRE v SR</a:t>
            </a:r>
            <a:endParaRPr lang="en-US" altLang="sk-SK">
              <a:solidFill>
                <a:srgbClr val="275763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rapezoid 5">
            <a:extLst>
              <a:ext uri="{FF2B5EF4-FFF2-40B4-BE49-F238E27FC236}">
                <a16:creationId xmlns:a16="http://schemas.microsoft.com/office/drawing/2014/main" id="{C2B1CC83-7B5E-477E-82FE-334F92AF2707}"/>
              </a:ext>
            </a:extLst>
          </p:cNvPr>
          <p:cNvSpPr/>
          <p:nvPr/>
        </p:nvSpPr>
        <p:spPr>
          <a:xfrm rot="10800000">
            <a:off x="3586163" y="1588"/>
            <a:ext cx="1971675" cy="269875"/>
          </a:xfrm>
          <a:prstGeom prst="trapezoid">
            <a:avLst>
              <a:gd name="adj" fmla="val 52294"/>
            </a:avLst>
          </a:prstGeom>
          <a:solidFill>
            <a:srgbClr val="27576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0243" name="Picture 7" descr="logotyp-SAZP-2015-b.png">
            <a:extLst>
              <a:ext uri="{FF2B5EF4-FFF2-40B4-BE49-F238E27FC236}">
                <a16:creationId xmlns:a16="http://schemas.microsoft.com/office/drawing/2014/main" id="{2A298892-21D3-9681-9BF4-73073166F4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6163" y="271463"/>
            <a:ext cx="2032000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4" name="Text Placeholder 3">
            <a:extLst>
              <a:ext uri="{FF2B5EF4-FFF2-40B4-BE49-F238E27FC236}">
                <a16:creationId xmlns:a16="http://schemas.microsoft.com/office/drawing/2014/main" id="{1935251F-7285-D4EF-A8DC-501646DC15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79438" y="2238375"/>
            <a:ext cx="8059737" cy="901700"/>
          </a:xfrm>
        </p:spPr>
        <p:txBody>
          <a:bodyPr/>
          <a:lstStyle/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sk-SK" altLang="sk-SK" sz="2400">
                <a:solidFill>
                  <a:srgbClr val="636463"/>
                </a:solidFill>
              </a:rPr>
              <a:t>Úloha vyplývajúca z Bilaterálneho rokovania EK a SR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sk-SK" altLang="sk-SK" sz="2400">
                <a:solidFill>
                  <a:srgbClr val="636463"/>
                </a:solidFill>
              </a:rPr>
              <a:t>Reakcia SR na odstránenie identifikovaných nedostatkov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sk-SK" altLang="sk-SK" sz="2400">
                <a:solidFill>
                  <a:srgbClr val="636463"/>
                </a:solidFill>
              </a:rPr>
              <a:t>Indikácia implementácie zostávajúcich legislatívnych povinností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sk-SK" altLang="sk-SK" sz="2400">
                <a:solidFill>
                  <a:srgbClr val="636463"/>
                </a:solidFill>
              </a:rPr>
              <a:t>Vychádza z harmonogramu úloh KR NIPI na rok 2016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sk-SK" altLang="sk-SK" sz="2400">
                <a:solidFill>
                  <a:srgbClr val="636463"/>
                </a:solidFill>
              </a:rPr>
              <a:t>Musí byť zaslaný v prílohe INSPIRE SK Reportu do EK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sk-SK" altLang="sk-SK" sz="2400">
                <a:solidFill>
                  <a:srgbClr val="636463"/>
                </a:solidFill>
              </a:rPr>
              <a:t>Termín 15.05.2016</a:t>
            </a:r>
            <a:endParaRPr lang="en-US" altLang="sk-SK" sz="2400">
              <a:solidFill>
                <a:srgbClr val="636463"/>
              </a:solidFill>
            </a:endParaRPr>
          </a:p>
        </p:txBody>
      </p:sp>
      <p:sp>
        <p:nvSpPr>
          <p:cNvPr id="10245" name="Title 1">
            <a:extLst>
              <a:ext uri="{FF2B5EF4-FFF2-40B4-BE49-F238E27FC236}">
                <a16:creationId xmlns:a16="http://schemas.microsoft.com/office/drawing/2014/main" id="{2AA98B1D-801D-CA20-7677-D5B9E0779A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2750" y="1717675"/>
            <a:ext cx="8731250" cy="504825"/>
          </a:xfrm>
        </p:spPr>
        <p:txBody>
          <a:bodyPr/>
          <a:lstStyle/>
          <a:p>
            <a:pPr eaLnBrk="1" hangingPunct="1"/>
            <a:r>
              <a:rPr lang="pt-BR" altLang="sk-SK" b="1" i="1">
                <a:solidFill>
                  <a:srgbClr val="275763"/>
                </a:solidFill>
                <a:latin typeface="Raleway" panose="020B0604020202020204" pitchFamily="2" charset="-18"/>
              </a:rPr>
              <a:t>Akčný plán implementácie INSPIRE v SR 2016 – 2021</a:t>
            </a:r>
            <a:endParaRPr lang="en-US" altLang="sk-SK">
              <a:solidFill>
                <a:srgbClr val="275763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4502</TotalTime>
  <Words>633</Words>
  <Application>Microsoft Office PowerPoint</Application>
  <PresentationFormat>On-screen Show (4:3)</PresentationFormat>
  <Paragraphs>127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Calibri</vt:lpstr>
      <vt:lpstr>Arial</vt:lpstr>
      <vt:lpstr>Calibri Light</vt:lpstr>
      <vt:lpstr>Raleway</vt:lpstr>
      <vt:lpstr>Office Theme</vt:lpstr>
      <vt:lpstr>4 Stratégia implementácie INSPIRE &amp; Akčný plán v SR  2016-2021 </vt:lpstr>
      <vt:lpstr>PowerPoint Presentation</vt:lpstr>
      <vt:lpstr>Návrh „INSPIRE maintenance and implementation work programme (MIWP) 2016-2020 "</vt:lpstr>
      <vt:lpstr>Stratégia implementácie INSPIRE v SR</vt:lpstr>
      <vt:lpstr>Stratégia implementácie INSPIRE v SR</vt:lpstr>
      <vt:lpstr>Stratégia implementácie INSPIRE v SR</vt:lpstr>
      <vt:lpstr>Stratégia implementácie INSPIRE v SR</vt:lpstr>
      <vt:lpstr>Stratégia implementácie INSPIRE v SR</vt:lpstr>
      <vt:lpstr>Akčný plán implementácie INSPIRE v SR 2016 – 2021</vt:lpstr>
      <vt:lpstr>Akčný plán implementácie INSPIRE v SR 2016 – 2021</vt:lpstr>
      <vt:lpstr>Akčný plán implementácie INSPIRE v SR 2016 – 2021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Powerpointová prezentácia odprezentovaná v roku 2015</dc:title>
  <dc:creator>Microsoft Office User</dc:creator>
  <cp:lastModifiedBy>Adriana Žbirková</cp:lastModifiedBy>
  <cp:revision>251</cp:revision>
  <dcterms:created xsi:type="dcterms:W3CDTF">2015-04-27T19:25:45Z</dcterms:created>
  <dcterms:modified xsi:type="dcterms:W3CDTF">2022-12-17T13:16:35Z</dcterms:modified>
</cp:coreProperties>
</file>